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02" r:id="rId3"/>
    <p:sldMasterId id="2147483703" r:id="rId4"/>
    <p:sldMasterId id="2147483704" r:id="rId5"/>
    <p:sldMasterId id="2147483705" r:id="rId6"/>
    <p:sldMasterId id="21474837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Lst>
  <p:sldSz cy="5143500" cx="9144000"/>
  <p:notesSz cx="6858000" cy="9144000"/>
  <p:embeddedFontLst>
    <p:embeddedFont>
      <p:font typeface="Cabin"/>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5" Type="http://schemas.openxmlformats.org/officeDocument/2006/relationships/font" Target="fonts/Cabin-boldItalic.fntdata"/><Relationship Id="rId104" Type="http://schemas.openxmlformats.org/officeDocument/2006/relationships/font" Target="fonts/Cabin-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Cabin-bold.fntdata"/><Relationship Id="rId102" Type="http://schemas.openxmlformats.org/officeDocument/2006/relationships/font" Target="fonts/Cabin-regular.fntdata"/><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2"/>
              </a:buClr>
              <a:buSzPct val="25000"/>
              <a:buFont typeface="Arial"/>
              <a:buNone/>
            </a:pPr>
            <a:r>
              <a:rPr b="0" i="0" lang="en" sz="1100" u="none" cap="none" strike="noStrik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76" name="Shape 27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83" name="Shape 2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07" name="Shape 3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14" name="Shape 3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20" name="Shape 3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0" name="Shape 3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6" name="Shape 3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53" name="Shape 3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0" name="Shape 3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65" name="Shape 3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2" name="Shape 2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71" name="Shape 3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78" name="Shape 3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85" name="Shape 3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0" name="Shape 3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7" name="Shape 3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04" name="Shape 4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09" name="Shape 4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16" name="Shape 4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3" name="Shape 4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8" name="Shape 4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9" name="Shape 2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35" name="Shape 4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3" name="Shape 4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8" name="Shape 4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53" name="Shape 4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1" name="Shape 4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6" name="Shape 4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77" name="Shape 4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83" name="Shape 4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 name="Shape 487"/>
        <p:cNvGrpSpPr/>
        <p:nvPr/>
      </p:nvGrpSpPr>
      <p:grpSpPr>
        <a:xfrm>
          <a:off x="0" y="0"/>
          <a:ext cx="0" cy="0"/>
          <a:chOff x="0" y="0"/>
          <a:chExt cx="0" cy="0"/>
        </a:xfrm>
      </p:grpSpPr>
      <p:sp>
        <p:nvSpPr>
          <p:cNvPr id="488" name="Shape 4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89" name="Shape 4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95" name="Shape 4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26" name="Shape 2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0" name="Shape 50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5" name="Shape 50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11" name="Shape 5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23" name="Shape 5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37" name="Shape 5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538" name="Shape 538"/>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61" name="Shape 5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562" name="Shape 562"/>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77" name="Shape 5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2" name="Shape 5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9" name="Shape 5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98" name="Shape 5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2" name="Shape 2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0" name="Shape 6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4" name="Shape 614"/>
        <p:cNvGrpSpPr/>
        <p:nvPr/>
      </p:nvGrpSpPr>
      <p:grpSpPr>
        <a:xfrm>
          <a:off x="0" y="0"/>
          <a:ext cx="0" cy="0"/>
          <a:chOff x="0" y="0"/>
          <a:chExt cx="0" cy="0"/>
        </a:xfrm>
      </p:grpSpPr>
      <p:sp>
        <p:nvSpPr>
          <p:cNvPr id="615" name="Shape 61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6" name="Shape 6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2" name="Shape 622"/>
        <p:cNvGrpSpPr/>
        <p:nvPr/>
      </p:nvGrpSpPr>
      <p:grpSpPr>
        <a:xfrm>
          <a:off x="0" y="0"/>
          <a:ext cx="0" cy="0"/>
          <a:chOff x="0" y="0"/>
          <a:chExt cx="0" cy="0"/>
        </a:xfrm>
      </p:grpSpPr>
      <p:sp>
        <p:nvSpPr>
          <p:cNvPr id="623" name="Shape 62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24" name="Shape 6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 name="Shape 629"/>
        <p:cNvGrpSpPr/>
        <p:nvPr/>
      </p:nvGrpSpPr>
      <p:grpSpPr>
        <a:xfrm>
          <a:off x="0" y="0"/>
          <a:ext cx="0" cy="0"/>
          <a:chOff x="0" y="0"/>
          <a:chExt cx="0" cy="0"/>
        </a:xfrm>
      </p:grpSpPr>
      <p:sp>
        <p:nvSpPr>
          <p:cNvPr id="630" name="Shape 63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31" name="Shape 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40" name="Shape 6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46" name="Shape 64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647" name="Shape 647"/>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62" name="Shape 6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88" name="Shape 6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15" name="Shape 7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0" name="Shape 7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8" name="Shape 2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4" name="Shape 724"/>
        <p:cNvGrpSpPr/>
        <p:nvPr/>
      </p:nvGrpSpPr>
      <p:grpSpPr>
        <a:xfrm>
          <a:off x="0" y="0"/>
          <a:ext cx="0" cy="0"/>
          <a:chOff x="0" y="0"/>
          <a:chExt cx="0" cy="0"/>
        </a:xfrm>
      </p:grpSpPr>
      <p:sp>
        <p:nvSpPr>
          <p:cNvPr id="725" name="Shape 7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6" name="Shape 7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0" name="Shape 730"/>
        <p:cNvGrpSpPr/>
        <p:nvPr/>
      </p:nvGrpSpPr>
      <p:grpSpPr>
        <a:xfrm>
          <a:off x="0" y="0"/>
          <a:ext cx="0" cy="0"/>
          <a:chOff x="0" y="0"/>
          <a:chExt cx="0" cy="0"/>
        </a:xfrm>
      </p:grpSpPr>
      <p:sp>
        <p:nvSpPr>
          <p:cNvPr id="731" name="Shape 7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32" name="Shape 7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37" name="Shape 7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1" name="Shape 741"/>
        <p:cNvGrpSpPr/>
        <p:nvPr/>
      </p:nvGrpSpPr>
      <p:grpSpPr>
        <a:xfrm>
          <a:off x="0" y="0"/>
          <a:ext cx="0" cy="0"/>
          <a:chOff x="0" y="0"/>
          <a:chExt cx="0" cy="0"/>
        </a:xfrm>
      </p:grpSpPr>
      <p:sp>
        <p:nvSpPr>
          <p:cNvPr id="742" name="Shape 7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43" name="Shape 7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51" name="Shape 7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 name="Shape 755"/>
        <p:cNvGrpSpPr/>
        <p:nvPr/>
      </p:nvGrpSpPr>
      <p:grpSpPr>
        <a:xfrm>
          <a:off x="0" y="0"/>
          <a:ext cx="0" cy="0"/>
          <a:chOff x="0" y="0"/>
          <a:chExt cx="0" cy="0"/>
        </a:xfrm>
      </p:grpSpPr>
      <p:sp>
        <p:nvSpPr>
          <p:cNvPr id="756" name="Shape 75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57" name="Shape 7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3" name="Shape 7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7" name="Shape 767"/>
        <p:cNvGrpSpPr/>
        <p:nvPr/>
      </p:nvGrpSpPr>
      <p:grpSpPr>
        <a:xfrm>
          <a:off x="0" y="0"/>
          <a:ext cx="0" cy="0"/>
          <a:chOff x="0" y="0"/>
          <a:chExt cx="0" cy="0"/>
        </a:xfrm>
      </p:grpSpPr>
      <p:sp>
        <p:nvSpPr>
          <p:cNvPr id="768" name="Shape 7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9" name="Shape 7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3" name="Shape 783"/>
        <p:cNvGrpSpPr/>
        <p:nvPr/>
      </p:nvGrpSpPr>
      <p:grpSpPr>
        <a:xfrm>
          <a:off x="0" y="0"/>
          <a:ext cx="0" cy="0"/>
          <a:chOff x="0" y="0"/>
          <a:chExt cx="0" cy="0"/>
        </a:xfrm>
      </p:grpSpPr>
      <p:sp>
        <p:nvSpPr>
          <p:cNvPr id="784" name="Shape 7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85" name="Shape 7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2" name="Shape 7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46" name="Shape 24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8" name="Shape 7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04" name="Shape 8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8" name="Shape 818"/>
        <p:cNvGrpSpPr/>
        <p:nvPr/>
      </p:nvGrpSpPr>
      <p:grpSpPr>
        <a:xfrm>
          <a:off x="0" y="0"/>
          <a:ext cx="0" cy="0"/>
          <a:chOff x="0" y="0"/>
          <a:chExt cx="0" cy="0"/>
        </a:xfrm>
      </p:grpSpPr>
      <p:sp>
        <p:nvSpPr>
          <p:cNvPr id="819" name="Shape 8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20" name="Shape 8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0" name="Shape 8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9" name="Shape 8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1" name="Shape 851"/>
        <p:cNvGrpSpPr/>
        <p:nvPr/>
      </p:nvGrpSpPr>
      <p:grpSpPr>
        <a:xfrm>
          <a:off x="0" y="0"/>
          <a:ext cx="0" cy="0"/>
          <a:chOff x="0" y="0"/>
          <a:chExt cx="0" cy="0"/>
        </a:xfrm>
      </p:grpSpPr>
      <p:sp>
        <p:nvSpPr>
          <p:cNvPr id="852" name="Shape 8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53" name="Shape 8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 name="Shape 861"/>
        <p:cNvGrpSpPr/>
        <p:nvPr/>
      </p:nvGrpSpPr>
      <p:grpSpPr>
        <a:xfrm>
          <a:off x="0" y="0"/>
          <a:ext cx="0" cy="0"/>
          <a:chOff x="0" y="0"/>
          <a:chExt cx="0" cy="0"/>
        </a:xfrm>
      </p:grpSpPr>
      <p:sp>
        <p:nvSpPr>
          <p:cNvPr id="862" name="Shape 8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3" name="Shape 8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 name="Shape 867"/>
        <p:cNvGrpSpPr/>
        <p:nvPr/>
      </p:nvGrpSpPr>
      <p:grpSpPr>
        <a:xfrm>
          <a:off x="0" y="0"/>
          <a:ext cx="0" cy="0"/>
          <a:chOff x="0" y="0"/>
          <a:chExt cx="0" cy="0"/>
        </a:xfrm>
      </p:grpSpPr>
      <p:sp>
        <p:nvSpPr>
          <p:cNvPr id="868" name="Shape 8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9" name="Shape 8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 name="Shape 874"/>
        <p:cNvGrpSpPr/>
        <p:nvPr/>
      </p:nvGrpSpPr>
      <p:grpSpPr>
        <a:xfrm>
          <a:off x="0" y="0"/>
          <a:ext cx="0" cy="0"/>
          <a:chOff x="0" y="0"/>
          <a:chExt cx="0" cy="0"/>
        </a:xfrm>
      </p:grpSpPr>
      <p:sp>
        <p:nvSpPr>
          <p:cNvPr id="875" name="Shape 8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76" name="Shape 8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08" name="Shape 9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3" name="Shape 2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21" name="Shape 9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8" name="Shape 928"/>
        <p:cNvGrpSpPr/>
        <p:nvPr/>
      </p:nvGrpSpPr>
      <p:grpSpPr>
        <a:xfrm>
          <a:off x="0" y="0"/>
          <a:ext cx="0" cy="0"/>
          <a:chOff x="0" y="0"/>
          <a:chExt cx="0" cy="0"/>
        </a:xfrm>
      </p:grpSpPr>
      <p:sp>
        <p:nvSpPr>
          <p:cNvPr id="929" name="Shape 9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30" name="Shape 9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61" name="Shape 9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7" name="Shape 96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72" name="Shape 9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 name="Shape 976"/>
        <p:cNvGrpSpPr/>
        <p:nvPr/>
      </p:nvGrpSpPr>
      <p:grpSpPr>
        <a:xfrm>
          <a:off x="0" y="0"/>
          <a:ext cx="0" cy="0"/>
          <a:chOff x="0" y="0"/>
          <a:chExt cx="0" cy="0"/>
        </a:xfrm>
      </p:grpSpPr>
      <p:sp>
        <p:nvSpPr>
          <p:cNvPr id="977" name="Shape 9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8" name="Shape 97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2" name="Shape 982"/>
        <p:cNvGrpSpPr/>
        <p:nvPr/>
      </p:nvGrpSpPr>
      <p:grpSpPr>
        <a:xfrm>
          <a:off x="0" y="0"/>
          <a:ext cx="0" cy="0"/>
          <a:chOff x="0" y="0"/>
          <a:chExt cx="0" cy="0"/>
        </a:xfrm>
      </p:grpSpPr>
      <p:sp>
        <p:nvSpPr>
          <p:cNvPr id="983" name="Shape 9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84" name="Shape 9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0" name="Shape 990"/>
        <p:cNvGrpSpPr/>
        <p:nvPr/>
      </p:nvGrpSpPr>
      <p:grpSpPr>
        <a:xfrm>
          <a:off x="0" y="0"/>
          <a:ext cx="0" cy="0"/>
          <a:chOff x="0" y="0"/>
          <a:chExt cx="0" cy="0"/>
        </a:xfrm>
      </p:grpSpPr>
      <p:sp>
        <p:nvSpPr>
          <p:cNvPr id="991" name="Shape 9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92" name="Shape 9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97" name="Shape 9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8" name="Shape 10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9" name="Shape 2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2" name="Shape 1012"/>
        <p:cNvGrpSpPr/>
        <p:nvPr/>
      </p:nvGrpSpPr>
      <p:grpSpPr>
        <a:xfrm>
          <a:off x="0" y="0"/>
          <a:ext cx="0" cy="0"/>
          <a:chOff x="0" y="0"/>
          <a:chExt cx="0" cy="0"/>
        </a:xfrm>
      </p:grpSpPr>
      <p:sp>
        <p:nvSpPr>
          <p:cNvPr id="1013" name="Shape 10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14" name="Shape 10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8" name="Shape 1018"/>
        <p:cNvGrpSpPr/>
        <p:nvPr/>
      </p:nvGrpSpPr>
      <p:grpSpPr>
        <a:xfrm>
          <a:off x="0" y="0"/>
          <a:ext cx="0" cy="0"/>
          <a:chOff x="0" y="0"/>
          <a:chExt cx="0" cy="0"/>
        </a:xfrm>
      </p:grpSpPr>
      <p:sp>
        <p:nvSpPr>
          <p:cNvPr id="1019" name="Shape 10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20" name="Shape 10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4" name="Shape 1024"/>
        <p:cNvGrpSpPr/>
        <p:nvPr/>
      </p:nvGrpSpPr>
      <p:grpSpPr>
        <a:xfrm>
          <a:off x="0" y="0"/>
          <a:ext cx="0" cy="0"/>
          <a:chOff x="0" y="0"/>
          <a:chExt cx="0" cy="0"/>
        </a:xfrm>
      </p:grpSpPr>
      <p:sp>
        <p:nvSpPr>
          <p:cNvPr id="1025" name="Shape 10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26" name="Shape 10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0" name="Shape 1030"/>
        <p:cNvGrpSpPr/>
        <p:nvPr/>
      </p:nvGrpSpPr>
      <p:grpSpPr>
        <a:xfrm>
          <a:off x="0" y="0"/>
          <a:ext cx="0" cy="0"/>
          <a:chOff x="0" y="0"/>
          <a:chExt cx="0" cy="0"/>
        </a:xfrm>
      </p:grpSpPr>
      <p:sp>
        <p:nvSpPr>
          <p:cNvPr id="1031" name="Shape 10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2" name="Shape 103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53" name="Shape 53"/>
        <p:cNvGrpSpPr/>
        <p:nvPr/>
      </p:nvGrpSpPr>
      <p:grpSpPr>
        <a:xfrm>
          <a:off x="0" y="0"/>
          <a:ext cx="0" cy="0"/>
          <a:chOff x="0" y="0"/>
          <a:chExt cx="0" cy="0"/>
        </a:xfrm>
      </p:grpSpPr>
      <p:sp>
        <p:nvSpPr>
          <p:cNvPr id="54" name="Shape 54"/>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55" name="Shape 55"/>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56" name="Shape 56"/>
        <p:cNvGrpSpPr/>
        <p:nvPr/>
      </p:nvGrpSpPr>
      <p:grpSpPr>
        <a:xfrm>
          <a:off x="0" y="0"/>
          <a:ext cx="0" cy="0"/>
          <a:chOff x="0" y="0"/>
          <a:chExt cx="0" cy="0"/>
        </a:xfrm>
      </p:grpSpPr>
      <p:sp>
        <p:nvSpPr>
          <p:cNvPr id="57" name="Shape 57"/>
          <p:cNvSpPr txBox="1"/>
          <p:nvPr>
            <p:ph type="title"/>
          </p:nvPr>
        </p:nvSpPr>
        <p:spPr>
          <a:xfrm rot="5400000">
            <a:off x="6317753" y="1074241"/>
            <a:ext cx="2378868" cy="1959173"/>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58" name="Shape 58"/>
          <p:cNvSpPr txBox="1"/>
          <p:nvPr>
            <p:ph idx="1" type="body"/>
          </p:nvPr>
        </p:nvSpPr>
        <p:spPr>
          <a:xfrm rot="5400000">
            <a:off x="2356544" y="-842069"/>
            <a:ext cx="2378868" cy="5791794"/>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59" name="Shape 59"/>
        <p:cNvGrpSpPr/>
        <p:nvPr/>
      </p:nvGrpSpPr>
      <p:grpSpPr>
        <a:xfrm>
          <a:off x="0" y="0"/>
          <a:ext cx="0" cy="0"/>
          <a:chOff x="0" y="0"/>
          <a:chExt cx="0" cy="0"/>
        </a:xfrm>
      </p:grpSpPr>
      <p:sp>
        <p:nvSpPr>
          <p:cNvPr id="60" name="Shape 60"/>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61" name="Shape 61"/>
          <p:cNvSpPr txBox="1"/>
          <p:nvPr>
            <p:ph idx="1" type="body"/>
          </p:nvPr>
        </p:nvSpPr>
        <p:spPr>
          <a:xfrm rot="5400000">
            <a:off x="4271961" y="-971549"/>
            <a:ext cx="592931" cy="7836693"/>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2" name="Shape 62"/>
        <p:cNvGrpSpPr/>
        <p:nvPr/>
      </p:nvGrpSpPr>
      <p:grpSpPr>
        <a:xfrm>
          <a:off x="0" y="0"/>
          <a:ext cx="0" cy="0"/>
          <a:chOff x="0" y="0"/>
          <a:chExt cx="0" cy="0"/>
        </a:xfrm>
      </p:grpSpPr>
      <p:sp>
        <p:nvSpPr>
          <p:cNvPr id="63" name="Shape 63"/>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 name="Shape 64"/>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65" name="Shape 65"/>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6" name="Shape 66"/>
        <p:cNvGrpSpPr/>
        <p:nvPr/>
      </p:nvGrpSpPr>
      <p:grpSpPr>
        <a:xfrm>
          <a:off x="0" y="0"/>
          <a:ext cx="0" cy="0"/>
          <a:chOff x="0" y="0"/>
          <a:chExt cx="0" cy="0"/>
        </a:xfrm>
      </p:grpSpPr>
      <p:sp>
        <p:nvSpPr>
          <p:cNvPr id="67" name="Shape 67"/>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9" name="Shape 69"/>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73" name="Shape 73"/>
        <p:cNvGrpSpPr/>
        <p:nvPr/>
      </p:nvGrpSpPr>
      <p:grpSpPr>
        <a:xfrm>
          <a:off x="0" y="0"/>
          <a:ext cx="0" cy="0"/>
          <a:chOff x="0" y="0"/>
          <a:chExt cx="0" cy="0"/>
        </a:xfrm>
      </p:grpSpPr>
      <p:sp>
        <p:nvSpPr>
          <p:cNvPr id="74" name="Shape 74"/>
          <p:cNvSpPr txBox="1"/>
          <p:nvPr>
            <p:ph type="title"/>
          </p:nvPr>
        </p:nvSpPr>
        <p:spPr>
          <a:xfrm>
            <a:off x="457200" y="206275"/>
            <a:ext cx="8229600" cy="857250"/>
          </a:xfrm>
          <a:prstGeom prst="rect">
            <a:avLst/>
          </a:prstGeom>
          <a:noFill/>
          <a:ln>
            <a:noFill/>
          </a:ln>
        </p:spPr>
        <p:txBody>
          <a:bodyPr anchorCtr="0" anchor="b"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76" name="Shape 76"/>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78" name="Shape 78"/>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9" name="Shape 79"/>
        <p:cNvGrpSpPr/>
        <p:nvPr/>
      </p:nvGrpSpPr>
      <p:grpSpPr>
        <a:xfrm>
          <a:off x="0" y="0"/>
          <a:ext cx="0" cy="0"/>
          <a:chOff x="0" y="0"/>
          <a:chExt cx="0" cy="0"/>
        </a:xfrm>
      </p:grpSpPr>
      <p:sp>
        <p:nvSpPr>
          <p:cNvPr id="80" name="Shape 80"/>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81" name="Shape 81"/>
          <p:cNvSpPr txBox="1"/>
          <p:nvPr>
            <p:ph idx="1" type="body"/>
          </p:nvPr>
        </p:nvSpPr>
        <p:spPr>
          <a:xfrm>
            <a:off x="650081" y="2650331"/>
            <a:ext cx="3875484" cy="592931"/>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2" type="body"/>
          </p:nvPr>
        </p:nvSpPr>
        <p:spPr>
          <a:xfrm>
            <a:off x="4611290" y="2650331"/>
            <a:ext cx="3875484" cy="592931"/>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83" name="Shape 83"/>
        <p:cNvGrpSpPr/>
        <p:nvPr/>
      </p:nvGrpSpPr>
      <p:grpSpPr>
        <a:xfrm>
          <a:off x="0" y="0"/>
          <a:ext cx="0" cy="0"/>
          <a:chOff x="0" y="0"/>
          <a:chExt cx="0" cy="0"/>
        </a:xfrm>
      </p:grpSpPr>
      <p:sp>
        <p:nvSpPr>
          <p:cNvPr id="84" name="Shape 84"/>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 name="Shape 85"/>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6" name="Shape 86"/>
        <p:cNvGrpSpPr/>
        <p:nvPr/>
      </p:nvGrpSpPr>
      <p:grpSpPr>
        <a:xfrm>
          <a:off x="0" y="0"/>
          <a:ext cx="0" cy="0"/>
          <a:chOff x="0" y="0"/>
          <a:chExt cx="0" cy="0"/>
        </a:xfrm>
      </p:grpSpPr>
      <p:sp>
        <p:nvSpPr>
          <p:cNvPr id="87" name="Shape 87"/>
          <p:cNvSpPr txBox="1"/>
          <p:nvPr>
            <p:ph type="ctrTitle"/>
          </p:nvPr>
        </p:nvSpPr>
        <p:spPr>
          <a:xfrm>
            <a:off x="685800" y="1597521"/>
            <a:ext cx="7772399" cy="1102815"/>
          </a:xfrm>
          <a:prstGeom prst="rect">
            <a:avLst/>
          </a:prstGeom>
          <a:noFill/>
          <a:ln>
            <a:noFill/>
          </a:ln>
        </p:spPr>
        <p:txBody>
          <a:bodyPr anchorCtr="0" anchor="b"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88" name="Shape 88"/>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lvl="0" marL="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2" name="Shape 92"/>
        <p:cNvGrpSpPr/>
        <p:nvPr/>
      </p:nvGrpSpPr>
      <p:grpSpPr>
        <a:xfrm>
          <a:off x="0" y="0"/>
          <a:ext cx="0" cy="0"/>
          <a:chOff x="0" y="0"/>
          <a:chExt cx="0" cy="0"/>
        </a:xfrm>
      </p:grpSpPr>
      <p:sp>
        <p:nvSpPr>
          <p:cNvPr id="93" name="Shape 93"/>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94" name="Shape 94"/>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5" name="Shape 95"/>
        <p:cNvGrpSpPr/>
        <p:nvPr/>
      </p:nvGrpSpPr>
      <p:grpSpPr>
        <a:xfrm>
          <a:off x="0" y="0"/>
          <a:ext cx="0" cy="0"/>
          <a:chOff x="0" y="0"/>
          <a:chExt cx="0" cy="0"/>
        </a:xfrm>
      </p:grpSpPr>
      <p:sp>
        <p:nvSpPr>
          <p:cNvPr id="96" name="Shape 96"/>
          <p:cNvSpPr txBox="1"/>
          <p:nvPr>
            <p:ph type="title"/>
          </p:nvPr>
        </p:nvSpPr>
        <p:spPr>
          <a:xfrm rot="5400000">
            <a:off x="5239047" y="1424284"/>
            <a:ext cx="4536280" cy="195917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97" name="Shape 97"/>
          <p:cNvSpPr txBox="1"/>
          <p:nvPr>
            <p:ph idx="1" type="body"/>
          </p:nvPr>
        </p:nvSpPr>
        <p:spPr>
          <a:xfrm rot="5400000">
            <a:off x="1277838" y="-492025"/>
            <a:ext cx="4536280" cy="5791794"/>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98" name="Shape 98"/>
        <p:cNvGrpSpPr/>
        <p:nvPr/>
      </p:nvGrpSpPr>
      <p:grpSpPr>
        <a:xfrm>
          <a:off x="0" y="0"/>
          <a:ext cx="0" cy="0"/>
          <a:chOff x="0" y="0"/>
          <a:chExt cx="0" cy="0"/>
        </a:xfrm>
      </p:grpSpPr>
      <p:sp>
        <p:nvSpPr>
          <p:cNvPr id="99" name="Shape 99"/>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00" name="Shape 100"/>
          <p:cNvSpPr txBox="1"/>
          <p:nvPr>
            <p:ph idx="1" type="body"/>
          </p:nvPr>
        </p:nvSpPr>
        <p:spPr>
          <a:xfrm rot="5400000">
            <a:off x="2964656" y="-850106"/>
            <a:ext cx="3207543" cy="7836693"/>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1" name="Shape 101"/>
        <p:cNvGrpSpPr/>
        <p:nvPr/>
      </p:nvGrpSpPr>
      <p:grpSpPr>
        <a:xfrm>
          <a:off x="0" y="0"/>
          <a:ext cx="0" cy="0"/>
          <a:chOff x="0" y="0"/>
          <a:chExt cx="0" cy="0"/>
        </a:xfrm>
      </p:grpSpPr>
      <p:sp>
        <p:nvSpPr>
          <p:cNvPr id="102" name="Shape 102"/>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04" name="Shape 104"/>
          <p:cNvSpPr txBox="1"/>
          <p:nvPr>
            <p:ph idx="1" type="body"/>
          </p:nvPr>
        </p:nvSpPr>
        <p:spPr>
          <a:xfrm>
            <a:off x="1792188" y="4025503"/>
            <a:ext cx="5486399" cy="603646"/>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05" name="Shape 105"/>
        <p:cNvGrpSpPr/>
        <p:nvPr/>
      </p:nvGrpSpPr>
      <p:grpSpPr>
        <a:xfrm>
          <a:off x="0" y="0"/>
          <a:ext cx="0" cy="0"/>
          <a:chOff x="0" y="0"/>
          <a:chExt cx="0" cy="0"/>
        </a:xfrm>
      </p:grpSpPr>
      <p:sp>
        <p:nvSpPr>
          <p:cNvPr id="106" name="Shape 106"/>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7" name="Shape 107"/>
          <p:cNvSpPr txBox="1"/>
          <p:nvPr>
            <p:ph idx="1" type="body"/>
          </p:nvPr>
        </p:nvSpPr>
        <p:spPr>
          <a:xfrm>
            <a:off x="3575446" y="204489"/>
            <a:ext cx="5111352" cy="4389834"/>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2" type="body"/>
          </p:nvPr>
        </p:nvSpPr>
        <p:spPr>
          <a:xfrm>
            <a:off x="457200" y="1076027"/>
            <a:ext cx="3008411" cy="3518296"/>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9" name="Shape 1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10" name="Shape 110"/>
        <p:cNvGrpSpPr/>
        <p:nvPr/>
      </p:nvGrpSpPr>
      <p:grpSpPr>
        <a:xfrm>
          <a:off x="0" y="0"/>
          <a:ext cx="0" cy="0"/>
          <a:chOff x="0" y="0"/>
          <a:chExt cx="0" cy="0"/>
        </a:xfrm>
      </p:grpSpPr>
      <p:sp>
        <p:nvSpPr>
          <p:cNvPr id="111" name="Shape 111"/>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12" name="Shape 112"/>
        <p:cNvGrpSpPr/>
        <p:nvPr/>
      </p:nvGrpSpPr>
      <p:grpSpPr>
        <a:xfrm>
          <a:off x="0" y="0"/>
          <a:ext cx="0" cy="0"/>
          <a:chOff x="0" y="0"/>
          <a:chExt cx="0" cy="0"/>
        </a:xfrm>
      </p:grpSpPr>
      <p:sp>
        <p:nvSpPr>
          <p:cNvPr id="113" name="Shape 113"/>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 name="Shape 114"/>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15" name="Shape 115"/>
          <p:cNvSpPr txBox="1"/>
          <p:nvPr>
            <p:ph idx="2" type="body"/>
          </p:nvPr>
        </p:nvSpPr>
        <p:spPr>
          <a:xfrm>
            <a:off x="457200" y="1631454"/>
            <a:ext cx="4039790" cy="296286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 name="Shape 116"/>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17" name="Shape 117"/>
          <p:cNvSpPr txBox="1"/>
          <p:nvPr>
            <p:ph idx="4" type="body"/>
          </p:nvPr>
        </p:nvSpPr>
        <p:spPr>
          <a:xfrm>
            <a:off x="4645223" y="1631454"/>
            <a:ext cx="4041576" cy="296286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18" name="Shape 118"/>
        <p:cNvGrpSpPr/>
        <p:nvPr/>
      </p:nvGrpSpPr>
      <p:grpSpPr>
        <a:xfrm>
          <a:off x="0" y="0"/>
          <a:ext cx="0" cy="0"/>
          <a:chOff x="0" y="0"/>
          <a:chExt cx="0" cy="0"/>
        </a:xfrm>
      </p:grpSpPr>
      <p:sp>
        <p:nvSpPr>
          <p:cNvPr id="119" name="Shape 119"/>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20" name="Shape 120"/>
          <p:cNvSpPr txBox="1"/>
          <p:nvPr>
            <p:ph idx="1" type="body"/>
          </p:nvPr>
        </p:nvSpPr>
        <p:spPr>
          <a:xfrm>
            <a:off x="650081" y="1464468"/>
            <a:ext cx="3875484" cy="3207543"/>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1" name="Shape 121"/>
          <p:cNvSpPr txBox="1"/>
          <p:nvPr>
            <p:ph idx="2" type="body"/>
          </p:nvPr>
        </p:nvSpPr>
        <p:spPr>
          <a:xfrm>
            <a:off x="4611290" y="1464468"/>
            <a:ext cx="3875484" cy="3207543"/>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22" name="Shape 122"/>
        <p:cNvGrpSpPr/>
        <p:nvPr/>
      </p:nvGrpSpPr>
      <p:grpSpPr>
        <a:xfrm>
          <a:off x="0" y="0"/>
          <a:ext cx="0" cy="0"/>
          <a:chOff x="0" y="0"/>
          <a:chExt cx="0" cy="0"/>
        </a:xfrm>
      </p:grpSpPr>
      <p:sp>
        <p:nvSpPr>
          <p:cNvPr id="123" name="Shape 123"/>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4" name="Shape 124"/>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27" name="Shape 127"/>
        <p:cNvGrpSpPr/>
        <p:nvPr/>
      </p:nvGrpSpPr>
      <p:grpSpPr>
        <a:xfrm>
          <a:off x="0" y="0"/>
          <a:ext cx="0" cy="0"/>
          <a:chOff x="0" y="0"/>
          <a:chExt cx="0" cy="0"/>
        </a:xfrm>
      </p:grpSpPr>
      <p:sp>
        <p:nvSpPr>
          <p:cNvPr id="128" name="Shape 128"/>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29" name="Shape 129"/>
          <p:cNvSpPr txBox="1"/>
          <p:nvPr>
            <p:ph idx="1" type="body"/>
          </p:nvPr>
        </p:nvSpPr>
        <p:spPr>
          <a:xfrm>
            <a:off x="457200" y="1200150"/>
            <a:ext cx="8229600" cy="3394173"/>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0" name="Shape 130"/>
        <p:cNvGrpSpPr/>
        <p:nvPr/>
      </p:nvGrpSpPr>
      <p:grpSpPr>
        <a:xfrm>
          <a:off x="0" y="0"/>
          <a:ext cx="0" cy="0"/>
          <a:chOff x="0" y="0"/>
          <a:chExt cx="0" cy="0"/>
        </a:xfrm>
      </p:grpSpPr>
      <p:sp>
        <p:nvSpPr>
          <p:cNvPr id="131" name="Shape 131"/>
          <p:cNvSpPr txBox="1"/>
          <p:nvPr>
            <p:ph type="title"/>
          </p:nvPr>
        </p:nvSpPr>
        <p:spPr>
          <a:xfrm rot="5400000">
            <a:off x="5961013" y="1868536"/>
            <a:ext cx="3394173" cy="2057400"/>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32" name="Shape 132"/>
          <p:cNvSpPr txBox="1"/>
          <p:nvPr>
            <p:ph idx="1" type="body"/>
          </p:nvPr>
        </p:nvSpPr>
        <p:spPr>
          <a:xfrm rot="5400000">
            <a:off x="1803350" y="-146000"/>
            <a:ext cx="3394173" cy="6086475"/>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3" name="Shape 133"/>
        <p:cNvGrpSpPr/>
        <p:nvPr/>
      </p:nvGrpSpPr>
      <p:grpSpPr>
        <a:xfrm>
          <a:off x="0" y="0"/>
          <a:ext cx="0" cy="0"/>
          <a:chOff x="0" y="0"/>
          <a:chExt cx="0" cy="0"/>
        </a:xfrm>
      </p:grpSpPr>
      <p:sp>
        <p:nvSpPr>
          <p:cNvPr id="134" name="Shape 134"/>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35" name="Shape 135"/>
          <p:cNvSpPr txBox="1"/>
          <p:nvPr>
            <p:ph idx="1" type="body"/>
          </p:nvPr>
        </p:nvSpPr>
        <p:spPr>
          <a:xfrm rot="5400000">
            <a:off x="2874912" y="-1217562"/>
            <a:ext cx="3394173" cy="8229600"/>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36" name="Shape 136"/>
        <p:cNvGrpSpPr/>
        <p:nvPr/>
      </p:nvGrpSpPr>
      <p:grpSpPr>
        <a:xfrm>
          <a:off x="0" y="0"/>
          <a:ext cx="0" cy="0"/>
          <a:chOff x="0" y="0"/>
          <a:chExt cx="0" cy="0"/>
        </a:xfrm>
      </p:grpSpPr>
      <p:sp>
        <p:nvSpPr>
          <p:cNvPr id="137" name="Shape 137"/>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8" name="Shape 138"/>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39" name="Shape 139"/>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40" name="Shape 140"/>
        <p:cNvGrpSpPr/>
        <p:nvPr/>
      </p:nvGrpSpPr>
      <p:grpSpPr>
        <a:xfrm>
          <a:off x="0" y="0"/>
          <a:ext cx="0" cy="0"/>
          <a:chOff x="0" y="0"/>
          <a:chExt cx="0" cy="0"/>
        </a:xfrm>
      </p:grpSpPr>
      <p:sp>
        <p:nvSpPr>
          <p:cNvPr id="141" name="Shape 141"/>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2" name="Shape 142"/>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43" name="Shape 143"/>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4" name="Shape 144"/>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45" name="Shape 145"/>
        <p:cNvGrpSpPr/>
        <p:nvPr/>
      </p:nvGrpSpPr>
      <p:grpSpPr>
        <a:xfrm>
          <a:off x="0" y="0"/>
          <a:ext cx="0" cy="0"/>
          <a:chOff x="0" y="0"/>
          <a:chExt cx="0" cy="0"/>
        </a:xfrm>
      </p:grpSpPr>
      <p:sp>
        <p:nvSpPr>
          <p:cNvPr id="146" name="Shape 146"/>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47" name="Shape 147"/>
        <p:cNvGrpSpPr/>
        <p:nvPr/>
      </p:nvGrpSpPr>
      <p:grpSpPr>
        <a:xfrm>
          <a:off x="0" y="0"/>
          <a:ext cx="0" cy="0"/>
          <a:chOff x="0" y="0"/>
          <a:chExt cx="0" cy="0"/>
        </a:xfrm>
      </p:grpSpPr>
      <p:sp>
        <p:nvSpPr>
          <p:cNvPr id="148" name="Shape 148"/>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9" name="Shape 149"/>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
        <p:nvSpPr>
          <p:cNvPr id="150" name="Shape 150"/>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51" name="Shape 151"/>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
        <p:nvSpPr>
          <p:cNvPr id="152" name="Shape 152"/>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53" name="Shape 153"/>
        <p:cNvGrpSpPr/>
        <p:nvPr/>
      </p:nvGrpSpPr>
      <p:grpSpPr>
        <a:xfrm>
          <a:off x="0" y="0"/>
          <a:ext cx="0" cy="0"/>
          <a:chOff x="0" y="0"/>
          <a:chExt cx="0" cy="0"/>
        </a:xfrm>
      </p:grpSpPr>
      <p:sp>
        <p:nvSpPr>
          <p:cNvPr id="154" name="Shape 154"/>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55" name="Shape 155"/>
          <p:cNvSpPr txBox="1"/>
          <p:nvPr>
            <p:ph idx="1" type="body"/>
          </p:nvPr>
        </p:nvSpPr>
        <p:spPr>
          <a:xfrm>
            <a:off x="457200" y="1200150"/>
            <a:ext cx="4071937" cy="3394173"/>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56" name="Shape 156"/>
          <p:cNvSpPr txBox="1"/>
          <p:nvPr>
            <p:ph idx="2" type="body"/>
          </p:nvPr>
        </p:nvSpPr>
        <p:spPr>
          <a:xfrm>
            <a:off x="4614862" y="1200150"/>
            <a:ext cx="4071937" cy="3394173"/>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7" name="Shape 157"/>
        <p:cNvGrpSpPr/>
        <p:nvPr/>
      </p:nvGrpSpPr>
      <p:grpSpPr>
        <a:xfrm>
          <a:off x="0" y="0"/>
          <a:ext cx="0" cy="0"/>
          <a:chOff x="0" y="0"/>
          <a:chExt cx="0" cy="0"/>
        </a:xfrm>
      </p:grpSpPr>
      <p:sp>
        <p:nvSpPr>
          <p:cNvPr id="158" name="Shape 158"/>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9" name="Shape 159"/>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0" name="Shape 160"/>
        <p:cNvGrpSpPr/>
        <p:nvPr/>
      </p:nvGrpSpPr>
      <p:grpSpPr>
        <a:xfrm>
          <a:off x="0" y="0"/>
          <a:ext cx="0" cy="0"/>
          <a:chOff x="0" y="0"/>
          <a:chExt cx="0" cy="0"/>
        </a:xfrm>
      </p:grpSpPr>
      <p:sp>
        <p:nvSpPr>
          <p:cNvPr id="161" name="Shape 161"/>
          <p:cNvSpPr txBox="1"/>
          <p:nvPr>
            <p:ph type="ctrTitle"/>
          </p:nvPr>
        </p:nvSpPr>
        <p:spPr>
          <a:xfrm>
            <a:off x="685800" y="1597521"/>
            <a:ext cx="7772399" cy="1102815"/>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162" name="Shape 162"/>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lvl="0" marL="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66" name="Shape 166"/>
        <p:cNvGrpSpPr/>
        <p:nvPr/>
      </p:nvGrpSpPr>
      <p:grpSpPr>
        <a:xfrm>
          <a:off x="0" y="0"/>
          <a:ext cx="0" cy="0"/>
          <a:chOff x="0" y="0"/>
          <a:chExt cx="0" cy="0"/>
        </a:xfrm>
      </p:grpSpPr>
      <p:sp>
        <p:nvSpPr>
          <p:cNvPr id="167" name="Shape 167"/>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68" name="Shape 168"/>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69" name="Shape 169"/>
        <p:cNvGrpSpPr/>
        <p:nvPr/>
      </p:nvGrpSpPr>
      <p:grpSpPr>
        <a:xfrm>
          <a:off x="0" y="0"/>
          <a:ext cx="0" cy="0"/>
          <a:chOff x="0" y="0"/>
          <a:chExt cx="0" cy="0"/>
        </a:xfrm>
      </p:grpSpPr>
      <p:sp>
        <p:nvSpPr>
          <p:cNvPr id="170" name="Shape 170"/>
          <p:cNvSpPr txBox="1"/>
          <p:nvPr>
            <p:ph type="title"/>
          </p:nvPr>
        </p:nvSpPr>
        <p:spPr>
          <a:xfrm rot="5400000">
            <a:off x="5239011" y="1424305"/>
            <a:ext cx="4536337" cy="1959187"/>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71" name="Shape 171"/>
          <p:cNvSpPr txBox="1"/>
          <p:nvPr>
            <p:ph idx="1" type="body"/>
          </p:nvPr>
        </p:nvSpPr>
        <p:spPr>
          <a:xfrm rot="5400000">
            <a:off x="1277789" y="-492018"/>
            <a:ext cx="4536337" cy="5791836"/>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72" name="Shape 172"/>
        <p:cNvGrpSpPr/>
        <p:nvPr/>
      </p:nvGrpSpPr>
      <p:grpSpPr>
        <a:xfrm>
          <a:off x="0" y="0"/>
          <a:ext cx="0" cy="0"/>
          <a:chOff x="0" y="0"/>
          <a:chExt cx="0" cy="0"/>
        </a:xfrm>
      </p:grpSpPr>
      <p:sp>
        <p:nvSpPr>
          <p:cNvPr id="173" name="Shape 173"/>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74" name="Shape 174"/>
          <p:cNvSpPr txBox="1"/>
          <p:nvPr>
            <p:ph idx="1" type="body"/>
          </p:nvPr>
        </p:nvSpPr>
        <p:spPr>
          <a:xfrm rot="5400000">
            <a:off x="2964599" y="-850106"/>
            <a:ext cx="3207599" cy="7836750"/>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75" name="Shape 175"/>
        <p:cNvGrpSpPr/>
        <p:nvPr/>
      </p:nvGrpSpPr>
      <p:grpSpPr>
        <a:xfrm>
          <a:off x="0" y="0"/>
          <a:ext cx="0" cy="0"/>
          <a:chOff x="0" y="0"/>
          <a:chExt cx="0" cy="0"/>
        </a:xfrm>
      </p:grpSpPr>
      <p:sp>
        <p:nvSpPr>
          <p:cNvPr id="176" name="Shape 176"/>
          <p:cNvSpPr txBox="1"/>
          <p:nvPr>
            <p:ph type="title"/>
          </p:nvPr>
        </p:nvSpPr>
        <p:spPr>
          <a:xfrm>
            <a:off x="1792188" y="3600450"/>
            <a:ext cx="5486399" cy="425080"/>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7" name="Shape 177"/>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78" name="Shape 178"/>
          <p:cNvSpPr txBox="1"/>
          <p:nvPr>
            <p:ph idx="1" type="body"/>
          </p:nvPr>
        </p:nvSpPr>
        <p:spPr>
          <a:xfrm>
            <a:off x="1792188" y="4025503"/>
            <a:ext cx="5486399" cy="603618"/>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79" name="Shape 179"/>
        <p:cNvGrpSpPr/>
        <p:nvPr/>
      </p:nvGrpSpPr>
      <p:grpSpPr>
        <a:xfrm>
          <a:off x="0" y="0"/>
          <a:ext cx="0" cy="0"/>
          <a:chOff x="0" y="0"/>
          <a:chExt cx="0" cy="0"/>
        </a:xfrm>
      </p:grpSpPr>
      <p:sp>
        <p:nvSpPr>
          <p:cNvPr id="180" name="Shape 180"/>
          <p:cNvSpPr txBox="1"/>
          <p:nvPr>
            <p:ph type="title"/>
          </p:nvPr>
        </p:nvSpPr>
        <p:spPr>
          <a:xfrm>
            <a:off x="457200" y="204489"/>
            <a:ext cx="3008474" cy="871593"/>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1" name="Shape 181"/>
          <p:cNvSpPr txBox="1"/>
          <p:nvPr>
            <p:ph idx="1" type="body"/>
          </p:nvPr>
        </p:nvSpPr>
        <p:spPr>
          <a:xfrm>
            <a:off x="3575446" y="204489"/>
            <a:ext cx="5111268" cy="438986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2" name="Shape 182"/>
          <p:cNvSpPr txBox="1"/>
          <p:nvPr>
            <p:ph idx="2" type="body"/>
          </p:nvPr>
        </p:nvSpPr>
        <p:spPr>
          <a:xfrm>
            <a:off x="457200" y="1076027"/>
            <a:ext cx="3008474" cy="3518268"/>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4" name="Shape 184"/>
        <p:cNvGrpSpPr/>
        <p:nvPr/>
      </p:nvGrpSpPr>
      <p:grpSpPr>
        <a:xfrm>
          <a:off x="0" y="0"/>
          <a:ext cx="0" cy="0"/>
          <a:chOff x="0" y="0"/>
          <a:chExt cx="0" cy="0"/>
        </a:xfrm>
      </p:grpSpPr>
      <p:sp>
        <p:nvSpPr>
          <p:cNvPr id="185" name="Shape 185"/>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86" name="Shape 186"/>
        <p:cNvGrpSpPr/>
        <p:nvPr/>
      </p:nvGrpSpPr>
      <p:grpSpPr>
        <a:xfrm>
          <a:off x="0" y="0"/>
          <a:ext cx="0" cy="0"/>
          <a:chOff x="0" y="0"/>
          <a:chExt cx="0" cy="0"/>
        </a:xfrm>
      </p:grpSpPr>
      <p:sp>
        <p:nvSpPr>
          <p:cNvPr id="187" name="Shape 187"/>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8" name="Shape 188"/>
          <p:cNvSpPr txBox="1"/>
          <p:nvPr>
            <p:ph idx="1" type="body"/>
          </p:nvPr>
        </p:nvSpPr>
        <p:spPr>
          <a:xfrm>
            <a:off x="457200" y="1151037"/>
            <a:ext cx="4039705" cy="480431"/>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89" name="Shape 189"/>
          <p:cNvSpPr txBox="1"/>
          <p:nvPr>
            <p:ph idx="2" type="body"/>
          </p:nvPr>
        </p:nvSpPr>
        <p:spPr>
          <a:xfrm>
            <a:off x="457200" y="1631454"/>
            <a:ext cx="4039705" cy="296291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0" name="Shape 190"/>
          <p:cNvSpPr txBox="1"/>
          <p:nvPr>
            <p:ph idx="3" type="body"/>
          </p:nvPr>
        </p:nvSpPr>
        <p:spPr>
          <a:xfrm>
            <a:off x="4645223" y="1151037"/>
            <a:ext cx="4041562" cy="480431"/>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91" name="Shape 191"/>
          <p:cNvSpPr txBox="1"/>
          <p:nvPr>
            <p:ph idx="4" type="body"/>
          </p:nvPr>
        </p:nvSpPr>
        <p:spPr>
          <a:xfrm>
            <a:off x="4645223" y="1631454"/>
            <a:ext cx="4041562" cy="296291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92" name="Shape 192"/>
        <p:cNvGrpSpPr/>
        <p:nvPr/>
      </p:nvGrpSpPr>
      <p:grpSpPr>
        <a:xfrm>
          <a:off x="0" y="0"/>
          <a:ext cx="0" cy="0"/>
          <a:chOff x="0" y="0"/>
          <a:chExt cx="0" cy="0"/>
        </a:xfrm>
      </p:grpSpPr>
      <p:sp>
        <p:nvSpPr>
          <p:cNvPr id="193" name="Shape 193"/>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94" name="Shape 194"/>
          <p:cNvSpPr txBox="1"/>
          <p:nvPr>
            <p:ph idx="1" type="body"/>
          </p:nvPr>
        </p:nvSpPr>
        <p:spPr>
          <a:xfrm>
            <a:off x="650081" y="1464468"/>
            <a:ext cx="3875512" cy="320759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5" name="Shape 195"/>
          <p:cNvSpPr txBox="1"/>
          <p:nvPr>
            <p:ph idx="2" type="body"/>
          </p:nvPr>
        </p:nvSpPr>
        <p:spPr>
          <a:xfrm>
            <a:off x="4611290" y="1464468"/>
            <a:ext cx="3875512" cy="320759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6" name="Shape 196"/>
        <p:cNvGrpSpPr/>
        <p:nvPr/>
      </p:nvGrpSpPr>
      <p:grpSpPr>
        <a:xfrm>
          <a:off x="0" y="0"/>
          <a:ext cx="0" cy="0"/>
          <a:chOff x="0" y="0"/>
          <a:chExt cx="0" cy="0"/>
        </a:xfrm>
      </p:grpSpPr>
      <p:sp>
        <p:nvSpPr>
          <p:cNvPr id="197" name="Shape 197"/>
          <p:cNvSpPr txBox="1"/>
          <p:nvPr>
            <p:ph type="title"/>
          </p:nvPr>
        </p:nvSpPr>
        <p:spPr>
          <a:xfrm>
            <a:off x="722411" y="3304876"/>
            <a:ext cx="7772455" cy="1021612"/>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8" name="Shape 198"/>
          <p:cNvSpPr txBox="1"/>
          <p:nvPr>
            <p:ph idx="1" type="body"/>
          </p:nvPr>
        </p:nvSpPr>
        <p:spPr>
          <a:xfrm>
            <a:off x="722411" y="2179736"/>
            <a:ext cx="7772455" cy="1125225"/>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99" name="Shape 199"/>
        <p:cNvGrpSpPr/>
        <p:nvPr/>
      </p:nvGrpSpPr>
      <p:grpSpPr>
        <a:xfrm>
          <a:off x="0" y="0"/>
          <a:ext cx="0" cy="0"/>
          <a:chOff x="0" y="0"/>
          <a:chExt cx="0" cy="0"/>
        </a:xfrm>
      </p:grpSpPr>
      <p:sp>
        <p:nvSpPr>
          <p:cNvPr id="200" name="Shape 200"/>
          <p:cNvSpPr txBox="1"/>
          <p:nvPr>
            <p:ph type="ctrTitle"/>
          </p:nvPr>
        </p:nvSpPr>
        <p:spPr>
          <a:xfrm>
            <a:off x="685800" y="1597521"/>
            <a:ext cx="7772455" cy="1102781"/>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201" name="Shape 201"/>
          <p:cNvSpPr txBox="1"/>
          <p:nvPr>
            <p:ph idx="1" type="subTitle"/>
          </p:nvPr>
        </p:nvSpPr>
        <p:spPr>
          <a:xfrm>
            <a:off x="1371600" y="2914650"/>
            <a:ext cx="6400856" cy="1314393"/>
          </a:xfrm>
          <a:prstGeom prst="rect">
            <a:avLst/>
          </a:prstGeom>
          <a:noFill/>
          <a:ln>
            <a:noFill/>
          </a:ln>
        </p:spPr>
        <p:txBody>
          <a:bodyPr anchorCtr="0" anchor="ctr" bIns="51425" lIns="51425" rIns="51425" tIns="51425"/>
          <a:lstStyle>
            <a:lvl1pPr indent="0" lvl="0" marL="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6.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theme" Target="../theme/theme2.xml"/><Relationship Id="rId10" Type="http://schemas.openxmlformats.org/officeDocument/2006/relationships/slideLayout" Target="../slideLayouts/slideLayout3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4.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2" Type="http://schemas.openxmlformats.org/officeDocument/2006/relationships/theme" Target="../theme/theme1.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50081" y="864393"/>
            <a:ext cx="7836693" cy="1735930"/>
          </a:xfrm>
          <a:prstGeom prst="rect">
            <a:avLst/>
          </a:prstGeom>
          <a:noFill/>
          <a:ln>
            <a:noFill/>
          </a:ln>
        </p:spPr>
        <p:txBody>
          <a:bodyPr anchorCtr="0" anchor="b"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52" name="Shape 52"/>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lvl="0" marL="1905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165100" lvl="1" marL="4191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127000" lvl="2" marL="647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3pPr>
            <a:lvl4pPr indent="-127000" lvl="3" marL="901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4pPr>
            <a:lvl5pPr indent="-127000" lvl="4" marL="1155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5pPr>
            <a:lvl6pPr indent="0" lvl="5" marL="2540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6pPr>
            <a:lvl7pPr indent="0" lvl="6" marL="520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7pPr>
            <a:lvl8pPr indent="0" lvl="7" marL="774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8pPr>
            <a:lvl9pPr indent="0" lvl="8" marL="1028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89" name="Shape 89"/>
        <p:cNvGrpSpPr/>
        <p:nvPr/>
      </p:nvGrpSpPr>
      <p:grpSpPr>
        <a:xfrm>
          <a:off x="0" y="0"/>
          <a:ext cx="0" cy="0"/>
          <a:chOff x="0" y="0"/>
          <a:chExt cx="0" cy="0"/>
        </a:xfrm>
      </p:grpSpPr>
      <p:sp>
        <p:nvSpPr>
          <p:cNvPr id="90" name="Shape 90"/>
          <p:cNvSpPr txBox="1"/>
          <p:nvPr>
            <p:ph type="title"/>
          </p:nvPr>
        </p:nvSpPr>
        <p:spPr>
          <a:xfrm>
            <a:off x="650081" y="135731"/>
            <a:ext cx="7836693" cy="1293018"/>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91" name="Shape 91"/>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lvl="0" marL="4064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1pPr>
            <a:lvl2pPr indent="-25400" lvl="1" marL="558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2pPr>
            <a:lvl3pPr indent="-25400" lvl="2" marL="7239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3pPr>
            <a:lvl4pPr indent="-38100" lvl="3" marL="9017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4pPr>
            <a:lvl5pPr indent="-38100" lvl="4" marL="1066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5pPr>
            <a:lvl6pPr indent="-38100" lvl="5" marL="1320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6pPr>
            <a:lvl7pPr indent="-25400" lvl="6" marL="1574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7pPr>
            <a:lvl8pPr indent="-38100" lvl="7" marL="1841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8pPr>
            <a:lvl9pPr indent="-38100" lvl="8" marL="2095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650081" y="1564481"/>
            <a:ext cx="7836693" cy="2007393"/>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650081" y="135731"/>
            <a:ext cx="7836750" cy="1292962"/>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165" name="Shape 165"/>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lvl="0" marL="4064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1pPr>
            <a:lvl2pPr indent="-25400" lvl="1" marL="558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2pPr>
            <a:lvl3pPr indent="-25400" lvl="2" marL="7239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3pPr>
            <a:lvl4pPr indent="-38100" lvl="3" marL="9017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4pPr>
            <a:lvl5pPr indent="-38100" lvl="4" marL="1066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5pPr>
            <a:lvl6pPr indent="-38100" lvl="5" marL="1320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6pPr>
            <a:lvl7pPr indent="-25400" lvl="6" marL="1574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7pPr>
            <a:lvl8pPr indent="-38100" lvl="7" marL="1841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8pPr>
            <a:lvl9pPr indent="-38100" lvl="8" marL="2095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hyperlink" Target="www.pythonlear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0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0.png"/><Relationship Id="rId13" Type="http://schemas.openxmlformats.org/officeDocument/2006/relationships/image" Target="../media/image37.png"/><Relationship Id="rId12" Type="http://schemas.openxmlformats.org/officeDocument/2006/relationships/image" Target="../media/image08.png"/><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05.png"/><Relationship Id="rId9" Type="http://schemas.openxmlformats.org/officeDocument/2006/relationships/image" Target="../media/image09.png"/><Relationship Id="rId15" Type="http://schemas.openxmlformats.org/officeDocument/2006/relationships/image" Target="../media/image14.png"/><Relationship Id="rId14" Type="http://schemas.openxmlformats.org/officeDocument/2006/relationships/image" Target="../media/image13.png"/><Relationship Id="rId17" Type="http://schemas.openxmlformats.org/officeDocument/2006/relationships/image" Target="../media/image16.png"/><Relationship Id="rId16" Type="http://schemas.openxmlformats.org/officeDocument/2006/relationships/image" Target="../media/image15.png"/><Relationship Id="rId5" Type="http://schemas.openxmlformats.org/officeDocument/2006/relationships/image" Target="../media/image04.png"/><Relationship Id="rId6" Type="http://schemas.openxmlformats.org/officeDocument/2006/relationships/image" Target="../media/image06.png"/><Relationship Id="rId7" Type="http://schemas.openxmlformats.org/officeDocument/2006/relationships/image" Target="../media/image07.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hyperlink" Target="http://sqlitebrowser.org" TargetMode="Externa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0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0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0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02.jpg"/><Relationship Id="rId4" Type="http://schemas.openxmlformats.org/officeDocument/2006/relationships/hyperlink" Target="http://en.wikipedia.org/wiki/Row_(databa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0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0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46.png"/><Relationship Id="rId4" Type="http://schemas.openxmlformats.org/officeDocument/2006/relationships/image" Target="../media/image33.png"/><Relationship Id="rId5"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66.png"/><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 Id="rId3"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xml"/><Relationship Id="rId3" Type="http://schemas.openxmlformats.org/officeDocument/2006/relationships/image" Target="../media/image38.jpg"/><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image" Target="../media/image53.png"/><Relationship Id="rId4" Type="http://schemas.openxmlformats.org/officeDocument/2006/relationships/image" Target="../media/image54.jpg"/><Relationship Id="rId5"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image" Target="../media/image55.png"/><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57.pn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3.png"/><Relationship Id="rId6"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0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3.xml"/><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64.jpg"/><Relationship Id="rId6"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650081" y="707231"/>
            <a:ext cx="7836693" cy="1893093"/>
          </a:xfrm>
          <a:prstGeom prst="rect">
            <a:avLst/>
          </a:prstGeom>
          <a:noFill/>
          <a:ln cap="flat" cmpd="sng" w="9525">
            <a:solidFill>
              <a:srgbClr val="FFFF00">
                <a:alpha val="0"/>
              </a:srgbClr>
            </a:solidFill>
            <a:prstDash val="solid"/>
            <a:round/>
            <a:headEnd len="med" w="med" type="none"/>
            <a:tailEnd len="med" w="med" type="none"/>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1" i="0" lang="en" sz="4300" u="none" cap="none" strike="noStrike">
                <a:solidFill>
                  <a:srgbClr val="FFD966"/>
                </a:solidFill>
                <a:latin typeface="Cabin"/>
                <a:ea typeface="Cabin"/>
                <a:cs typeface="Cabin"/>
                <a:sym typeface="Cabin"/>
              </a:rPr>
              <a:t>Relational Databases</a:t>
            </a:r>
            <a:br>
              <a:rPr b="1" i="0" lang="en" sz="4300" u="none" cap="none" strike="noStrike">
                <a:solidFill>
                  <a:srgbClr val="FFD966"/>
                </a:solidFill>
                <a:latin typeface="Cabin"/>
                <a:ea typeface="Cabin"/>
                <a:cs typeface="Cabin"/>
                <a:sym typeface="Cabin"/>
              </a:rPr>
            </a:br>
            <a:r>
              <a:rPr b="1" i="0" lang="en" sz="4300" u="none" cap="none" strike="noStrike">
                <a:solidFill>
                  <a:srgbClr val="FFD966"/>
                </a:solidFill>
                <a:latin typeface="Cabin"/>
                <a:ea typeface="Cabin"/>
                <a:cs typeface="Cabin"/>
                <a:sym typeface="Cabin"/>
              </a:rPr>
              <a:t>and SQLite</a:t>
            </a:r>
          </a:p>
        </p:txBody>
      </p:sp>
      <p:sp>
        <p:nvSpPr>
          <p:cNvPr id="207" name="Shape 207"/>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none" cap="none" strike="noStrike">
                <a:solidFill>
                  <a:schemeClr val="lt1"/>
                </a:solidFill>
                <a:latin typeface="Cabin"/>
                <a:ea typeface="Cabin"/>
                <a:cs typeface="Cabin"/>
                <a:sym typeface="Cabin"/>
              </a:rPr>
              <a:t>Charles Severance</a:t>
            </a:r>
          </a:p>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pic>
        <p:nvPicPr>
          <p:cNvPr id="208" name="Shape 208"/>
          <p:cNvPicPr preferRelativeResize="0"/>
          <p:nvPr/>
        </p:nvPicPr>
        <p:blipFill rotWithShape="1">
          <a:blip r:embed="rId3">
            <a:alphaModFix/>
          </a:blip>
          <a:srcRect b="0" l="0" r="0" t="0"/>
          <a:stretch/>
        </p:blipFill>
        <p:spPr>
          <a:xfrm>
            <a:off x="7848822" y="4503690"/>
            <a:ext cx="997480" cy="338511"/>
          </a:xfrm>
          <a:prstGeom prst="rect">
            <a:avLst/>
          </a:prstGeom>
          <a:noFill/>
          <a:ln>
            <a:noFill/>
          </a:ln>
        </p:spPr>
      </p:pic>
      <p:sp>
        <p:nvSpPr>
          <p:cNvPr id="209" name="Shape 209"/>
          <p:cNvSpPr txBox="1"/>
          <p:nvPr/>
        </p:nvSpPr>
        <p:spPr>
          <a:xfrm>
            <a:off x="2295815" y="4364831"/>
            <a:ext cx="4518112" cy="571555"/>
          </a:xfrm>
          <a:prstGeom prst="rect">
            <a:avLst/>
          </a:prstGeom>
          <a:noFill/>
          <a:ln cap="flat" cmpd="sng" w="9525">
            <a:solidFill>
              <a:srgbClr val="FFFF00">
                <a:alpha val="0"/>
              </a:srgbClr>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1800" u="none" cap="none" strike="noStrike">
                <a:solidFill>
                  <a:srgbClr val="FFFF00"/>
                </a:solidFill>
                <a:latin typeface="Cabin"/>
                <a:ea typeface="Cabin"/>
                <a:cs typeface="Cabin"/>
                <a:sym typeface="Cabin"/>
              </a:rPr>
              <a:t>Python for Informatics: Exploring Information</a:t>
            </a:r>
          </a:p>
          <a:p>
            <a:pPr indent="0" lvl="0" marL="0" marR="0" rtl="0" algn="ctr">
              <a:lnSpc>
                <a:spcPct val="100000"/>
              </a:lnSpc>
              <a:spcBef>
                <a:spcPts val="0"/>
              </a:spcBef>
              <a:spcAft>
                <a:spcPts val="0"/>
              </a:spcAft>
              <a:buClr>
                <a:srgbClr val="FFFF00"/>
              </a:buClr>
              <a:buSzPct val="25000"/>
              <a:buFont typeface="Cabin"/>
              <a:buNone/>
            </a:pPr>
            <a:r>
              <a:rPr b="0" i="0" lang="en" sz="1800" u="sng" cap="none" strike="noStrike">
                <a:solidFill>
                  <a:srgbClr val="FFFF63"/>
                </a:solidFill>
                <a:latin typeface="Cabin"/>
                <a:ea typeface="Cabin"/>
                <a:cs typeface="Cabin"/>
                <a:sym typeface="Cabin"/>
                <a:hlinkClick r:id="rId4"/>
              </a:rPr>
              <a:t>www.pythonlearn.com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Database Administrator</a:t>
            </a:r>
          </a:p>
        </p:txBody>
      </p:sp>
      <p:sp>
        <p:nvSpPr>
          <p:cNvPr id="279" name="Shape 279"/>
          <p:cNvSpPr txBox="1"/>
          <p:nvPr/>
        </p:nvSpPr>
        <p:spPr>
          <a:xfrm>
            <a:off x="1757362" y="4545806"/>
            <a:ext cx="6157200"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Data Analysis Structure</a:t>
            </a:r>
          </a:p>
        </p:txBody>
      </p:sp>
      <p:sp>
        <p:nvSpPr>
          <p:cNvPr id="286" name="Shape 286"/>
          <p:cNvSpPr txBox="1"/>
          <p:nvPr/>
        </p:nvSpPr>
        <p:spPr>
          <a:xfrm>
            <a:off x="6307931" y="1537553"/>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 </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File</a:t>
            </a:r>
          </a:p>
        </p:txBody>
      </p:sp>
      <p:sp>
        <p:nvSpPr>
          <p:cNvPr id="287" name="Shape 287"/>
          <p:cNvSpPr txBox="1"/>
          <p:nvPr/>
        </p:nvSpPr>
        <p:spPr>
          <a:xfrm>
            <a:off x="3203204" y="153755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Python</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Programs</a:t>
            </a:r>
          </a:p>
        </p:txBody>
      </p:sp>
      <p:sp>
        <p:nvSpPr>
          <p:cNvPr id="288" name="Shape 288"/>
          <p:cNvSpPr txBox="1"/>
          <p:nvPr/>
        </p:nvSpPr>
        <p:spPr>
          <a:xfrm>
            <a:off x="3638984" y="3910383"/>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You</a:t>
            </a:r>
          </a:p>
        </p:txBody>
      </p:sp>
      <p:sp>
        <p:nvSpPr>
          <p:cNvPr id="289" name="Shape 289"/>
          <p:cNvSpPr txBox="1"/>
          <p:nvPr/>
        </p:nvSpPr>
        <p:spPr>
          <a:xfrm>
            <a:off x="6307931" y="345318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SQLite</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Browser</a:t>
            </a:r>
          </a:p>
        </p:txBody>
      </p:sp>
      <p:sp>
        <p:nvSpPr>
          <p:cNvPr id="290" name="Shape 290"/>
          <p:cNvSpPr/>
          <p:nvPr/>
        </p:nvSpPr>
        <p:spPr>
          <a:xfrm>
            <a:off x="5396279" y="1701859"/>
            <a:ext cx="854515"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1500" u="none" cap="none" strike="noStrike">
                <a:solidFill>
                  <a:schemeClr val="lt1"/>
                </a:solidFill>
                <a:latin typeface="Cabin"/>
                <a:ea typeface="Cabin"/>
                <a:cs typeface="Cabin"/>
                <a:sym typeface="Cabin"/>
              </a:rPr>
              <a:t>SQL</a:t>
            </a:r>
          </a:p>
        </p:txBody>
      </p:sp>
      <p:sp>
        <p:nvSpPr>
          <p:cNvPr id="291" name="Shape 291"/>
          <p:cNvSpPr/>
          <p:nvPr/>
        </p:nvSpPr>
        <p:spPr>
          <a:xfrm rot="5400000">
            <a:off x="7097314" y="2534050"/>
            <a:ext cx="621450"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292" name="Shape 292"/>
          <p:cNvSpPr txBox="1"/>
          <p:nvPr/>
        </p:nvSpPr>
        <p:spPr>
          <a:xfrm>
            <a:off x="7142856" y="2918897"/>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chemeClr val="lt1"/>
                </a:solidFill>
                <a:latin typeface="Cabin"/>
                <a:ea typeface="Cabin"/>
                <a:cs typeface="Cabin"/>
                <a:sym typeface="Cabin"/>
              </a:rPr>
              <a:t>SQL</a:t>
            </a:r>
          </a:p>
        </p:txBody>
      </p:sp>
      <p:cxnSp>
        <p:nvCxnSpPr>
          <p:cNvPr id="293" name="Shape 293"/>
          <p:cNvCxnSpPr/>
          <p:nvPr/>
        </p:nvCxnSpPr>
        <p:spPr>
          <a:xfrm rot="10800000">
            <a:off x="4249775" y="2787709"/>
            <a:ext cx="0" cy="1122673"/>
          </a:xfrm>
          <a:prstGeom prst="straightConnector1">
            <a:avLst/>
          </a:prstGeom>
          <a:noFill/>
          <a:ln cap="rnd" cmpd="sng" w="63500">
            <a:solidFill>
              <a:schemeClr val="lt1"/>
            </a:solidFill>
            <a:prstDash val="solid"/>
            <a:miter/>
            <a:headEnd len="med" w="med" type="stealth"/>
            <a:tailEnd len="med" w="med" type="stealth"/>
          </a:ln>
        </p:spPr>
      </p:cxnSp>
      <p:cxnSp>
        <p:nvCxnSpPr>
          <p:cNvPr id="294" name="Shape 294"/>
          <p:cNvCxnSpPr/>
          <p:nvPr/>
        </p:nvCxnSpPr>
        <p:spPr>
          <a:xfrm rot="10800000">
            <a:off x="4860565" y="4167558"/>
            <a:ext cx="1384857" cy="0"/>
          </a:xfrm>
          <a:prstGeom prst="straightConnector1">
            <a:avLst/>
          </a:prstGeom>
          <a:noFill/>
          <a:ln cap="rnd" cmpd="sng" w="63500">
            <a:solidFill>
              <a:schemeClr val="lt1"/>
            </a:solidFill>
            <a:prstDash val="solid"/>
            <a:miter/>
            <a:headEnd len="med" w="med" type="stealth"/>
            <a:tailEnd len="med" w="med" type="stealth"/>
          </a:ln>
        </p:spPr>
      </p:cxnSp>
      <p:sp>
        <p:nvSpPr>
          <p:cNvPr id="295" name="Shape 295"/>
          <p:cNvSpPr/>
          <p:nvPr/>
        </p:nvSpPr>
        <p:spPr>
          <a:xfrm>
            <a:off x="1428750" y="1278179"/>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Input</a:t>
            </a:r>
          </a:p>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Files</a:t>
            </a:r>
          </a:p>
        </p:txBody>
      </p:sp>
      <p:sp>
        <p:nvSpPr>
          <p:cNvPr id="296" name="Shape 296"/>
          <p:cNvSpPr/>
          <p:nvPr/>
        </p:nvSpPr>
        <p:spPr>
          <a:xfrm>
            <a:off x="2198076" y="3063022"/>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Output</a:t>
            </a:r>
          </a:p>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Files</a:t>
            </a:r>
          </a:p>
        </p:txBody>
      </p:sp>
      <p:sp>
        <p:nvSpPr>
          <p:cNvPr id="297" name="Shape 297"/>
          <p:cNvSpPr txBox="1"/>
          <p:nvPr/>
        </p:nvSpPr>
        <p:spPr>
          <a:xfrm>
            <a:off x="306699" y="2645635"/>
            <a:ext cx="1221600" cy="650100"/>
          </a:xfrm>
          <a:prstGeom prst="rect">
            <a:avLst/>
          </a:prstGeom>
          <a:noFill/>
          <a:ln cap="rnd" cmpd="sng" w="101600">
            <a:solidFill>
              <a:schemeClr val="accent1"/>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R</a:t>
            </a:r>
          </a:p>
        </p:txBody>
      </p:sp>
      <p:sp>
        <p:nvSpPr>
          <p:cNvPr id="298" name="Shape 298"/>
          <p:cNvSpPr txBox="1"/>
          <p:nvPr/>
        </p:nvSpPr>
        <p:spPr>
          <a:xfrm>
            <a:off x="306699" y="3475650"/>
            <a:ext cx="1221600" cy="650100"/>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Excel</a:t>
            </a:r>
          </a:p>
        </p:txBody>
      </p:sp>
      <p:sp>
        <p:nvSpPr>
          <p:cNvPr id="299" name="Shape 299"/>
          <p:cNvSpPr txBox="1"/>
          <p:nvPr/>
        </p:nvSpPr>
        <p:spPr>
          <a:xfrm>
            <a:off x="306699" y="4287895"/>
            <a:ext cx="1221600" cy="650100"/>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D3.js</a:t>
            </a:r>
          </a:p>
        </p:txBody>
      </p:sp>
      <p:cxnSp>
        <p:nvCxnSpPr>
          <p:cNvPr id="300" name="Shape 300"/>
          <p:cNvCxnSpPr>
            <a:stCxn id="287" idx="1"/>
            <a:endCxn id="296" idx="1"/>
          </p:cNvCxnSpPr>
          <p:nvPr/>
        </p:nvCxnSpPr>
        <p:spPr>
          <a:xfrm flipH="1">
            <a:off x="2648804" y="2155515"/>
            <a:ext cx="554400" cy="907500"/>
          </a:xfrm>
          <a:prstGeom prst="straightConnector1">
            <a:avLst/>
          </a:prstGeom>
          <a:noFill/>
          <a:ln cap="rnd" cmpd="sng" w="63500">
            <a:solidFill>
              <a:schemeClr val="lt1"/>
            </a:solidFill>
            <a:prstDash val="solid"/>
            <a:miter/>
            <a:headEnd len="med" w="med" type="none"/>
            <a:tailEnd len="lg" w="lg" type="stealth"/>
          </a:ln>
        </p:spPr>
      </p:cxnSp>
      <p:cxnSp>
        <p:nvCxnSpPr>
          <p:cNvPr id="301" name="Shape 301"/>
          <p:cNvCxnSpPr>
            <a:stCxn id="295" idx="4"/>
            <a:endCxn id="287" idx="1"/>
          </p:cNvCxnSpPr>
          <p:nvPr/>
        </p:nvCxnSpPr>
        <p:spPr>
          <a:xfrm>
            <a:off x="2329961" y="1701859"/>
            <a:ext cx="873300" cy="453600"/>
          </a:xfrm>
          <a:prstGeom prst="straightConnector1">
            <a:avLst/>
          </a:prstGeom>
          <a:noFill/>
          <a:ln cap="rnd" cmpd="sng" w="63500">
            <a:solidFill>
              <a:schemeClr val="lt1"/>
            </a:solidFill>
            <a:prstDash val="solid"/>
            <a:miter/>
            <a:headEnd len="med" w="med" type="none"/>
            <a:tailEnd len="lg" w="lg" type="stealth"/>
          </a:ln>
        </p:spPr>
      </p:cxnSp>
      <p:cxnSp>
        <p:nvCxnSpPr>
          <p:cNvPr id="302" name="Shape 302"/>
          <p:cNvCxnSpPr>
            <a:stCxn id="296" idx="2"/>
            <a:endCxn id="297" idx="3"/>
          </p:cNvCxnSpPr>
          <p:nvPr/>
        </p:nvCxnSpPr>
        <p:spPr>
          <a:xfrm rot="10800000">
            <a:off x="1528176" y="2970702"/>
            <a:ext cx="669900" cy="516000"/>
          </a:xfrm>
          <a:prstGeom prst="straightConnector1">
            <a:avLst/>
          </a:prstGeom>
          <a:noFill/>
          <a:ln cap="rnd" cmpd="sng" w="63500">
            <a:solidFill>
              <a:schemeClr val="lt1"/>
            </a:solidFill>
            <a:prstDash val="solid"/>
            <a:miter/>
            <a:headEnd len="med" w="med" type="none"/>
            <a:tailEnd len="lg" w="lg" type="stealth"/>
          </a:ln>
        </p:spPr>
      </p:cxnSp>
      <p:cxnSp>
        <p:nvCxnSpPr>
          <p:cNvPr id="303" name="Shape 303"/>
          <p:cNvCxnSpPr>
            <a:stCxn id="296" idx="2"/>
            <a:endCxn id="298" idx="3"/>
          </p:cNvCxnSpPr>
          <p:nvPr/>
        </p:nvCxnSpPr>
        <p:spPr>
          <a:xfrm flipH="1">
            <a:off x="1528176" y="3486702"/>
            <a:ext cx="669900" cy="314100"/>
          </a:xfrm>
          <a:prstGeom prst="straightConnector1">
            <a:avLst/>
          </a:prstGeom>
          <a:noFill/>
          <a:ln cap="rnd" cmpd="sng" w="63500">
            <a:solidFill>
              <a:schemeClr val="lt1"/>
            </a:solidFill>
            <a:prstDash val="solid"/>
            <a:miter/>
            <a:headEnd len="med" w="med" type="none"/>
            <a:tailEnd len="lg" w="lg" type="stealth"/>
          </a:ln>
        </p:spPr>
      </p:cxnSp>
      <p:cxnSp>
        <p:nvCxnSpPr>
          <p:cNvPr id="304" name="Shape 304"/>
          <p:cNvCxnSpPr>
            <a:stCxn id="296" idx="2"/>
            <a:endCxn id="299" idx="3"/>
          </p:cNvCxnSpPr>
          <p:nvPr/>
        </p:nvCxnSpPr>
        <p:spPr>
          <a:xfrm flipH="1">
            <a:off x="1528176" y="3486702"/>
            <a:ext cx="669900" cy="1126200"/>
          </a:xfrm>
          <a:prstGeom prst="straightConnector1">
            <a:avLst/>
          </a:prstGeom>
          <a:noFill/>
          <a:ln cap="rnd" cmpd="sng" w="63500">
            <a:solidFill>
              <a:schemeClr val="lt1"/>
            </a:solidFill>
            <a:prstDash val="solid"/>
            <a:miter/>
            <a:headEnd len="med" w="med" type="none"/>
            <a:tailEnd len="lg" w="lg"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Database Model</a:t>
            </a:r>
          </a:p>
        </p:txBody>
      </p:sp>
      <p:sp>
        <p:nvSpPr>
          <p:cNvPr id="310" name="Shape 310"/>
          <p:cNvSpPr txBox="1"/>
          <p:nvPr/>
        </p:nvSpPr>
        <p:spPr>
          <a:xfrm>
            <a:off x="2352375" y="4532278"/>
            <a:ext cx="5126999"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100" u="none" cap="none" strike="noStrike">
                <a:solidFill>
                  <a:schemeClr val="lt1"/>
                </a:solidFill>
                <a:latin typeface="Cabin"/>
                <a:ea typeface="Cabin"/>
                <a:cs typeface="Cabin"/>
                <a:sym typeface="Cabin"/>
              </a:rPr>
              <a:t>A </a:t>
            </a:r>
            <a:r>
              <a:rPr b="0" i="0" lang="en" sz="2100" u="none" cap="none" strike="noStrike">
                <a:solidFill>
                  <a:srgbClr val="00FF00"/>
                </a:solidFill>
                <a:latin typeface="Cabin"/>
                <a:ea typeface="Cabin"/>
                <a:cs typeface="Cabin"/>
                <a:sym typeface="Cabin"/>
              </a:rPr>
              <a:t>database model</a:t>
            </a:r>
            <a:r>
              <a:rPr b="0" i="0" lang="en" sz="2100" u="none" cap="none" strike="noStrike">
                <a:solidFill>
                  <a:schemeClr val="lt1"/>
                </a:solidFill>
                <a:latin typeface="Cabin"/>
                <a:ea typeface="Cabin"/>
                <a:cs typeface="Cabin"/>
                <a:sym typeface="Cabin"/>
              </a:rPr>
              <a:t> or </a:t>
            </a:r>
            <a:r>
              <a:rPr b="0" i="0" lang="en" sz="2100" u="none" cap="none" strike="noStrike">
                <a:solidFill>
                  <a:srgbClr val="00FF00"/>
                </a:solidFill>
                <a:latin typeface="Cabin"/>
                <a:ea typeface="Cabin"/>
                <a:cs typeface="Cabin"/>
                <a:sym typeface="Cabin"/>
              </a:rPr>
              <a:t>database schema</a:t>
            </a:r>
            <a:r>
              <a:rPr b="0" i="0" lang="en" sz="2100" u="none" cap="none" strike="noStrike">
                <a:solidFill>
                  <a:schemeClr val="lt1"/>
                </a:solidFill>
                <a:latin typeface="Cabin"/>
                <a:ea typeface="Cabin"/>
                <a:cs typeface="Cabin"/>
                <a:sym typeface="Cabin"/>
              </a:rPr>
              <a:t> is the </a:t>
            </a:r>
            <a:r>
              <a:rPr b="0" i="0" lang="en" sz="2100" u="none" cap="none" strike="noStrike">
                <a:solidFill>
                  <a:srgbClr val="FF00FF"/>
                </a:solidFill>
                <a:latin typeface="Cabin"/>
                <a:ea typeface="Cabin"/>
                <a:cs typeface="Cabin"/>
                <a:sym typeface="Cabin"/>
              </a:rPr>
              <a:t>structure or format of a database</a:t>
            </a:r>
            <a:r>
              <a:rPr b="0" i="0" lang="en" sz="2100" u="none" cap="none" strike="noStrike">
                <a:solidFill>
                  <a:schemeClr val="lt1"/>
                </a:solidFill>
                <a:latin typeface="Cabin"/>
                <a:ea typeface="Cabin"/>
                <a:cs typeface="Cabin"/>
                <a:sym typeface="Cabin"/>
              </a:rPr>
              <a:t>, described in a formal language supported by the database management system</a:t>
            </a:r>
            <a:r>
              <a:rPr lang="en" sz="2100">
                <a:solidFill>
                  <a:schemeClr val="lt1"/>
                </a:solidFill>
                <a:latin typeface="Cabin"/>
                <a:ea typeface="Cabin"/>
                <a:cs typeface="Cabin"/>
                <a:sym typeface="Cabin"/>
              </a:rPr>
              <a:t>.</a:t>
            </a:r>
            <a:r>
              <a:rPr b="0" i="0" lang="en" sz="2100" u="none" cap="none" strike="noStrike">
                <a:solidFill>
                  <a:schemeClr val="lt1"/>
                </a:solidFill>
                <a:latin typeface="Cabin"/>
                <a:ea typeface="Cabin"/>
                <a:cs typeface="Cabin"/>
                <a:sym typeface="Cabin"/>
              </a:rPr>
              <a:t> In other words, a “database model” is the application of a data model when used in conjunction with a database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Common Database Systems</a:t>
            </a:r>
          </a:p>
        </p:txBody>
      </p:sp>
      <p:sp>
        <p:nvSpPr>
          <p:cNvPr id="317" name="Shape 317"/>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Three </a:t>
            </a:r>
            <a:r>
              <a:rPr lang="en" sz="2000">
                <a:solidFill>
                  <a:schemeClr val="lt1"/>
                </a:solidFill>
                <a:latin typeface="Cabin"/>
                <a:ea typeface="Cabin"/>
                <a:cs typeface="Cabin"/>
                <a:sym typeface="Cabin"/>
              </a:rPr>
              <a:t>m</a:t>
            </a:r>
            <a:r>
              <a:rPr b="0" i="0" lang="en" sz="2000" u="none" cap="none" strike="noStrike">
                <a:solidFill>
                  <a:schemeClr val="lt1"/>
                </a:solidFill>
                <a:latin typeface="Cabin"/>
                <a:ea typeface="Cabin"/>
                <a:cs typeface="Cabin"/>
                <a:sym typeface="Cabin"/>
              </a:rPr>
              <a:t>ajor Database Management Systems in wide use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Oracle</a:t>
            </a:r>
            <a:r>
              <a:rPr b="0" i="0" lang="en" sz="2000" u="none" cap="none" strike="noStrike">
                <a:solidFill>
                  <a:schemeClr val="lt1"/>
                </a:solidFill>
                <a:latin typeface="Cabin"/>
                <a:ea typeface="Cabin"/>
                <a:cs typeface="Cabin"/>
                <a:sym typeface="Cabin"/>
              </a:rPr>
              <a:t> - Large, commercial, enterprise-scale, very very tweakable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MySql</a:t>
            </a:r>
            <a:r>
              <a:rPr b="0" i="0" lang="en" sz="2000" u="none" cap="none" strike="noStrike">
                <a:solidFill>
                  <a:schemeClr val="lt1"/>
                </a:solidFill>
                <a:latin typeface="Cabin"/>
                <a:ea typeface="Cabin"/>
                <a:cs typeface="Cabin"/>
                <a:sym typeface="Cabin"/>
              </a:rPr>
              <a:t> - Simpler but very fast and scalable - commercial open source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SqlServer</a:t>
            </a:r>
            <a:r>
              <a:rPr b="0" i="0" lang="en" sz="2000" u="none" cap="none" strike="noStrike">
                <a:solidFill>
                  <a:schemeClr val="lt1"/>
                </a:solidFill>
                <a:latin typeface="Cabin"/>
                <a:ea typeface="Cabin"/>
                <a:cs typeface="Cabin"/>
                <a:sym typeface="Cabin"/>
              </a:rPr>
              <a:t> - Very nice - from Microsoft (also Access)</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Many other smaller projects, free and open source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HSQL, </a:t>
            </a:r>
            <a:r>
              <a:rPr b="0" i="0" lang="en" sz="2000" u="none" cap="none" strike="noStrike">
                <a:solidFill>
                  <a:srgbClr val="00FF00"/>
                </a:solidFill>
                <a:latin typeface="Cabin"/>
                <a:ea typeface="Cabin"/>
                <a:cs typeface="Cabin"/>
                <a:sym typeface="Cabin"/>
              </a:rPr>
              <a:t>SQLite</a:t>
            </a:r>
            <a:r>
              <a:rPr b="0" i="0" lang="en" sz="2000" u="none" cap="none" strike="noStrike">
                <a:solidFill>
                  <a:schemeClr val="lt1"/>
                </a:solidFill>
                <a:latin typeface="Cabin"/>
                <a:ea typeface="Cabin"/>
                <a:cs typeface="Cabin"/>
                <a:sym typeface="Cabin"/>
              </a:rPr>
              <a:t>, Postgres, ...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650081" y="135731"/>
            <a:ext cx="7836693" cy="1114424"/>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SQLite is in lots of software...</a:t>
            </a:r>
          </a:p>
        </p:txBody>
      </p:sp>
      <p:sp>
        <p:nvSpPr>
          <p:cNvPr id="323" name="Shape 323"/>
          <p:cNvSpPr txBox="1"/>
          <p:nvPr/>
        </p:nvSpPr>
        <p:spPr>
          <a:xfrm>
            <a:off x="2400300" y="4614862"/>
            <a:ext cx="453566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http://www.sqlite.org/famous.html</a:t>
            </a:r>
          </a:p>
        </p:txBody>
      </p:sp>
      <p:pic>
        <p:nvPicPr>
          <p:cNvPr id="324" name="Shape 324"/>
          <p:cNvPicPr preferRelativeResize="0"/>
          <p:nvPr/>
        </p:nvPicPr>
        <p:blipFill rotWithShape="1">
          <a:blip r:embed="rId4">
            <a:alphaModFix/>
          </a:blip>
          <a:srcRect b="0" l="0" r="0" t="0"/>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b="0" l="0" r="0" t="0"/>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b="0" l="0" r="0" t="0"/>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b="0" l="0" r="0" t="0"/>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b="0" l="0" r="0" t="0"/>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b="0" l="0" r="0" t="0"/>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b="0" l="0" r="0" t="0"/>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b="0" l="0" r="0" t="0"/>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b="0" l="0" r="0" t="0"/>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b="0" l="0" r="0" t="0"/>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b="0" l="0" r="0" t="0"/>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b="0" l="0" r="0" t="0"/>
          <a:stretch/>
        </p:blipFill>
        <p:spPr>
          <a:xfrm>
            <a:off x="6743700" y="3729037"/>
            <a:ext cx="1535906" cy="392906"/>
          </a:xfrm>
          <a:prstGeom prst="rect">
            <a:avLst/>
          </a:prstGeom>
          <a:noFill/>
          <a:ln>
            <a:noFill/>
          </a:ln>
        </p:spPr>
      </p:pic>
      <p:pic>
        <p:nvPicPr>
          <p:cNvPr id="336" name="Shape 336"/>
          <p:cNvPicPr preferRelativeResize="0"/>
          <p:nvPr/>
        </p:nvPicPr>
        <p:blipFill rotWithShape="1">
          <a:blip r:embed="rId16">
            <a:alphaModFix/>
          </a:blip>
          <a:srcRect b="0" l="0" r="0" t="0"/>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b="0" l="0" r="0" t="0"/>
          <a:stretch/>
        </p:blipFill>
        <p:spPr>
          <a:xfrm>
            <a:off x="3021806" y="3993356"/>
            <a:ext cx="1535906" cy="4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SQLite Browser</a:t>
            </a:r>
          </a:p>
        </p:txBody>
      </p:sp>
      <p:sp>
        <p:nvSpPr>
          <p:cNvPr id="343" name="Shape 343"/>
          <p:cNvSpPr txBox="1"/>
          <p:nvPr>
            <p:ph idx="1" type="body"/>
          </p:nvPr>
        </p:nvSpPr>
        <p:spPr>
          <a:xfrm>
            <a:off x="650081" y="1464468"/>
            <a:ext cx="8155012" cy="3207599"/>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SQLite is a very popular database - it is free and fast and small</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SQLite Browser allows us to directly manipulate SQLite files</a:t>
            </a:r>
          </a:p>
          <a:p>
            <a:pPr indent="-254000" lvl="1" marL="419100" marR="0" rtl="0" algn="l">
              <a:lnSpc>
                <a:spcPct val="100000"/>
              </a:lnSpc>
              <a:spcBef>
                <a:spcPts val="600"/>
              </a:spcBef>
              <a:spcAft>
                <a:spcPts val="0"/>
              </a:spcAft>
              <a:buClr>
                <a:schemeClr val="lt1"/>
              </a:buClr>
              <a:buSzPct val="100000"/>
              <a:buFont typeface="Cabin"/>
              <a:buChar char="•"/>
            </a:pPr>
            <a:r>
              <a:rPr b="0" i="0" lang="en" sz="2000" u="sng" cap="none" strike="noStrike">
                <a:solidFill>
                  <a:srgbClr val="FFFF00"/>
                </a:solidFill>
                <a:latin typeface="Cabin"/>
                <a:ea typeface="Cabin"/>
                <a:cs typeface="Cabin"/>
                <a:sym typeface="Cabin"/>
              </a:rPr>
              <a:t>http://sqlitebrowser.org/</a:t>
            </a:r>
          </a:p>
          <a:p>
            <a:pPr indent="-254000" lvl="0" marL="254000" marR="0" rtl="0" algn="l">
              <a:lnSpc>
                <a:spcPct val="100000"/>
              </a:lnSpc>
              <a:spcBef>
                <a:spcPts val="600"/>
              </a:spcBef>
              <a:spcAft>
                <a:spcPts val="600"/>
              </a:spcAft>
              <a:buClr>
                <a:schemeClr val="lt1"/>
              </a:buClr>
              <a:buSzPct val="100000"/>
              <a:buFont typeface="Cabin"/>
              <a:buChar char="•"/>
            </a:pPr>
            <a:r>
              <a:rPr b="0" i="0" lang="en" sz="2000" u="sng" cap="none" strike="noStrike">
                <a:solidFill>
                  <a:schemeClr val="lt1"/>
                </a:solidFill>
                <a:latin typeface="Cabin"/>
                <a:ea typeface="Cabin"/>
                <a:cs typeface="Cabin"/>
                <a:sym typeface="Cabin"/>
              </a:rPr>
              <a:t>S</a:t>
            </a:r>
            <a:r>
              <a:rPr b="0" i="0" lang="en" sz="2000" u="none" cap="none" strike="noStrike">
                <a:solidFill>
                  <a:schemeClr val="lt1"/>
                </a:solidFill>
                <a:latin typeface="Cabin"/>
                <a:ea typeface="Cabin"/>
                <a:cs typeface="Cabin"/>
                <a:sym typeface="Cabin"/>
              </a:rPr>
              <a:t>QLite is embedded in Python and a number of other languages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nvSpPr>
        <p:spPr>
          <a:xfrm>
            <a:off x="4314825" y="2393156"/>
            <a:ext cx="51792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Text</a:t>
            </a:r>
          </a:p>
        </p:txBody>
      </p:sp>
      <p:sp>
        <p:nvSpPr>
          <p:cNvPr id="349" name="Shape 349"/>
          <p:cNvSpPr txBox="1"/>
          <p:nvPr/>
        </p:nvSpPr>
        <p:spPr>
          <a:xfrm>
            <a:off x="2198076" y="4631348"/>
            <a:ext cx="4744503" cy="349986"/>
          </a:xfrm>
          <a:prstGeom prst="rect">
            <a:avLst/>
          </a:prstGeom>
          <a:noFill/>
          <a:ln>
            <a:noFill/>
          </a:ln>
        </p:spPr>
        <p:txBody>
          <a:bodyPr anchorCtr="0" anchor="ctr" bIns="0" lIns="0" rIns="0" tIns="0">
            <a:noAutofit/>
          </a:bodyPr>
          <a:lstStyle/>
          <a:p>
            <a:pPr indent="-254000" lvl="1" marL="419100" marR="0" rtl="0" algn="ctr">
              <a:lnSpc>
                <a:spcPct val="100000"/>
              </a:lnSpc>
              <a:spcBef>
                <a:spcPts val="0"/>
              </a:spcBef>
              <a:spcAft>
                <a:spcPts val="600"/>
              </a:spcAft>
              <a:buClr>
                <a:srgbClr val="FFFF00"/>
              </a:buClr>
              <a:buSzPct val="25000"/>
              <a:buFont typeface="Cabin"/>
              <a:buNone/>
            </a:pPr>
            <a:r>
              <a:rPr b="0" i="0" lang="en" sz="2000" u="sng" cap="none" strike="noStrike">
                <a:solidFill>
                  <a:srgbClr val="FFFF00"/>
                </a:solidFill>
                <a:latin typeface="Cabin"/>
                <a:ea typeface="Cabin"/>
                <a:cs typeface="Cabin"/>
                <a:sym typeface="Cabin"/>
              </a:rPr>
              <a:t>http://sqlitebrowser.org/</a:t>
            </a:r>
          </a:p>
        </p:txBody>
      </p:sp>
      <p:pic>
        <p:nvPicPr>
          <p:cNvPr descr="Untitled.png" id="350" name="Shape 350"/>
          <p:cNvPicPr preferRelativeResize="0"/>
          <p:nvPr/>
        </p:nvPicPr>
        <p:blipFill rotWithShape="1">
          <a:blip r:embed="rId3">
            <a:alphaModFix/>
          </a:blip>
          <a:srcRect b="0" l="0" r="0" t="0"/>
          <a:stretch/>
        </p:blipFill>
        <p:spPr>
          <a:xfrm>
            <a:off x="1297602" y="76267"/>
            <a:ext cx="7070287" cy="46337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Start Simple - A Single Table</a:t>
            </a:r>
          </a:p>
        </p:txBody>
      </p:sp>
      <p:pic>
        <p:nvPicPr>
          <p:cNvPr descr="Untitled.png" id="356" name="Shape 356"/>
          <p:cNvPicPr preferRelativeResize="0"/>
          <p:nvPr/>
        </p:nvPicPr>
        <p:blipFill rotWithShape="1">
          <a:blip r:embed="rId3">
            <a:alphaModFix/>
          </a:blip>
          <a:srcRect b="0" l="0" r="0" t="0"/>
          <a:stretch/>
        </p:blipFill>
        <p:spPr>
          <a:xfrm>
            <a:off x="230798" y="1164706"/>
            <a:ext cx="5858770" cy="3839763"/>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8000"/>
              </a:buClr>
              <a:buSzPct val="25000"/>
              <a:buFont typeface="Courier New"/>
              <a:buNone/>
            </a:pPr>
            <a:r>
              <a:rPr b="1" i="0" lang="en" sz="1600" u="none" cap="none" strike="noStrike">
                <a:solidFill>
                  <a:srgbClr val="FF8000"/>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Users</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name </a:t>
            </a:r>
            <a:r>
              <a:rPr b="1" i="0" lang="en" sz="1600" u="none" cap="none" strike="noStrike">
                <a:solidFill>
                  <a:srgbClr val="FF8000"/>
                </a:solidFill>
                <a:latin typeface="Courier New"/>
                <a:ea typeface="Courier New"/>
                <a:cs typeface="Courier New"/>
                <a:sym typeface="Courier New"/>
              </a:rPr>
              <a:t>VARCHAR</a:t>
            </a:r>
            <a:r>
              <a:rPr b="1" i="0" lang="en" sz="1600" u="none" cap="none" strike="noStrike">
                <a:solidFill>
                  <a:srgbClr val="FFFFFF"/>
                </a:solidFill>
                <a:latin typeface="Courier New"/>
                <a:ea typeface="Courier New"/>
                <a:cs typeface="Courier New"/>
                <a:sym typeface="Courier New"/>
              </a:rPr>
              <a:t>(128), </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  email </a:t>
            </a:r>
            <a:r>
              <a:rPr b="1" i="0" lang="en" sz="1600" u="none" cap="none" strike="noStrike">
                <a:solidFill>
                  <a:srgbClr val="FF8000"/>
                </a:solidFill>
                <a:latin typeface="Courier New"/>
                <a:ea typeface="Courier New"/>
                <a:cs typeface="Courier New"/>
                <a:sym typeface="Courier New"/>
              </a:rPr>
              <a:t>VARCHAR</a:t>
            </a:r>
            <a:r>
              <a:rPr b="1" i="0" lang="en" sz="1600" u="none" cap="none" strike="noStrike">
                <a:solidFill>
                  <a:srgbClr val="FFFFFF"/>
                </a:solidFill>
                <a:latin typeface="Courier New"/>
                <a:ea typeface="Courier New"/>
                <a:cs typeface="Courier New"/>
                <a:sym typeface="Courier New"/>
              </a:rPr>
              <a:t>(128)</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pic>
        <p:nvPicPr>
          <p:cNvPr descr="Untitled.png" id="362" name="Shape 362"/>
          <p:cNvPicPr preferRelativeResize="0"/>
          <p:nvPr/>
        </p:nvPicPr>
        <p:blipFill rotWithShape="1">
          <a:blip r:embed="rId3">
            <a:alphaModFix/>
          </a:blip>
          <a:srcRect b="0" l="0" r="0" t="0"/>
          <a:stretch/>
        </p:blipFill>
        <p:spPr>
          <a:xfrm>
            <a:off x="679938" y="0"/>
            <a:ext cx="7847999"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descr="Untitled.png" id="367" name="Shape 367"/>
          <p:cNvPicPr preferRelativeResize="0"/>
          <p:nvPr/>
        </p:nvPicPr>
        <p:blipFill rotWithShape="1">
          <a:blip r:embed="rId3">
            <a:alphaModFix/>
          </a:blip>
          <a:srcRect b="0" l="0" r="0" t="0"/>
          <a:stretch/>
        </p:blipFill>
        <p:spPr>
          <a:xfrm>
            <a:off x="692679" y="0"/>
            <a:ext cx="7847999" cy="5143499"/>
          </a:xfrm>
          <a:prstGeom prst="rect">
            <a:avLst/>
          </a:prstGeom>
          <a:noFill/>
          <a:ln>
            <a:noFill/>
          </a:ln>
        </p:spPr>
      </p:pic>
      <p:sp>
        <p:nvSpPr>
          <p:cNvPr id="368" name="Shape 368"/>
          <p:cNvSpPr txBox="1"/>
          <p:nvPr/>
        </p:nvSpPr>
        <p:spPr>
          <a:xfrm>
            <a:off x="5289305" y="2889646"/>
            <a:ext cx="2703900"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rgbClr val="000000"/>
                </a:solidFill>
                <a:latin typeface="Cabin"/>
                <a:ea typeface="Cabin"/>
                <a:cs typeface="Cabin"/>
                <a:sym typeface="Cabin"/>
              </a:rPr>
              <a:t>Our table with four rows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42912" y="950118"/>
            <a:ext cx="2571750" cy="265033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100" u="none" cap="none" strike="noStrike">
                <a:solidFill>
                  <a:srgbClr val="FFD966"/>
                </a:solidFill>
                <a:latin typeface="Cabin"/>
                <a:ea typeface="Cabin"/>
                <a:cs typeface="Cabin"/>
                <a:sym typeface="Cabin"/>
              </a:rPr>
              <a:t>SQLite Browser</a:t>
            </a:r>
          </a:p>
        </p:txBody>
      </p:sp>
      <p:sp>
        <p:nvSpPr>
          <p:cNvPr id="215" name="Shape 215"/>
          <p:cNvSpPr txBox="1"/>
          <p:nvPr/>
        </p:nvSpPr>
        <p:spPr>
          <a:xfrm>
            <a:off x="881324" y="4464759"/>
            <a:ext cx="77911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http://sqlitebrowser.org/</a:t>
            </a:r>
          </a:p>
        </p:txBody>
      </p:sp>
      <p:pic>
        <p:nvPicPr>
          <p:cNvPr descr="Untitled.png" id="216" name="Shape 216"/>
          <p:cNvPicPr preferRelativeResize="0"/>
          <p:nvPr/>
        </p:nvPicPr>
        <p:blipFill rotWithShape="1">
          <a:blip r:embed="rId4">
            <a:alphaModFix/>
          </a:blip>
          <a:srcRect b="0" l="0" r="0" t="0"/>
          <a:stretch/>
        </p:blipFill>
        <p:spPr>
          <a:xfrm>
            <a:off x="3132259" y="508578"/>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SQL</a:t>
            </a:r>
          </a:p>
        </p:txBody>
      </p:sp>
      <p:sp>
        <p:nvSpPr>
          <p:cNvPr id="374" name="Shape 374"/>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Structured Query Language</a:t>
            </a:r>
            <a:r>
              <a:rPr b="0" i="0" lang="en" sz="2000" u="none" cap="none" strike="noStrike">
                <a:solidFill>
                  <a:schemeClr val="lt1"/>
                </a:solidFill>
                <a:latin typeface="Cabin"/>
                <a:ea typeface="Cabin"/>
                <a:cs typeface="Cabin"/>
                <a:sym typeface="Cabin"/>
              </a:rPr>
              <a:t> is the language we use to issue commands to the database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Create a table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Retrieve some data</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Insert data</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Delete data </a:t>
            </a:r>
          </a:p>
        </p:txBody>
      </p:sp>
      <p:sp>
        <p:nvSpPr>
          <p:cNvPr id="375" name="Shape 375"/>
          <p:cNvSpPr txBox="1"/>
          <p:nvPr/>
        </p:nvSpPr>
        <p:spPr>
          <a:xfrm>
            <a:off x="2731654" y="4643437"/>
            <a:ext cx="3813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http://en.wikipedia.org/wiki/SQL</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Insert</a:t>
            </a:r>
          </a:p>
        </p:txBody>
      </p:sp>
      <p:sp>
        <p:nvSpPr>
          <p:cNvPr id="381" name="Shape 381"/>
          <p:cNvSpPr txBox="1"/>
          <p:nvPr>
            <p:ph idx="1" type="body"/>
          </p:nvPr>
        </p:nvSpPr>
        <p:spPr>
          <a:xfrm>
            <a:off x="650081" y="1464468"/>
            <a:ext cx="7836693" cy="12430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INSERT INTO </a:t>
            </a:r>
            <a:r>
              <a:rPr b="0" i="0" lang="en" sz="2000" u="none" cap="none" strike="noStrike">
                <a:solidFill>
                  <a:srgbClr val="FFFF00"/>
                </a:solidFill>
                <a:latin typeface="Cabin"/>
                <a:ea typeface="Cabin"/>
                <a:cs typeface="Cabin"/>
                <a:sym typeface="Cabin"/>
              </a:rPr>
              <a:t>Users</a:t>
            </a:r>
            <a:r>
              <a:rPr b="0" i="0" lang="en" sz="2000" u="none" cap="none" strike="noStrike">
                <a:solidFill>
                  <a:srgbClr val="00FF00"/>
                </a:solidFill>
                <a:latin typeface="Cabin"/>
                <a:ea typeface="Cabin"/>
                <a:cs typeface="Cabin"/>
                <a:sym typeface="Cabin"/>
              </a:rPr>
              <a:t> (name, email) </a:t>
            </a:r>
            <a:r>
              <a:rPr b="0" i="0" lang="en" sz="2000" u="none" cap="none" strike="noStrike">
                <a:solidFill>
                  <a:srgbClr val="FF7F00"/>
                </a:solidFill>
                <a:latin typeface="Cabin"/>
                <a:ea typeface="Cabin"/>
                <a:cs typeface="Cabin"/>
                <a:sym typeface="Cabin"/>
              </a:rPr>
              <a:t>VALUES</a:t>
            </a:r>
            <a:r>
              <a:rPr b="0" i="0" lang="en" sz="2000" u="none" cap="none" strike="noStrike">
                <a:solidFill>
                  <a:srgbClr val="00FF00"/>
                </a:solidFill>
                <a:latin typeface="Cabin"/>
                <a:ea typeface="Cabin"/>
                <a:cs typeface="Cabin"/>
                <a:sym typeface="Cabin"/>
              </a:rPr>
              <a:t> ('Kristin', 'kf@umich.edu')</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pic>
        <p:nvPicPr>
          <p:cNvPr descr="Untitled.png" id="387" name="Shape 387"/>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pic>
        <p:nvPicPr>
          <p:cNvPr descr="Untitled.png" id="392" name="Shape 392"/>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pic>
        <p:nvPicPr>
          <p:cNvPr descr="Untitled.png" id="393" name="Shape 393"/>
          <p:cNvPicPr preferRelativeResize="0"/>
          <p:nvPr/>
        </p:nvPicPr>
        <p:blipFill rotWithShape="1">
          <a:blip r:embed="rId4">
            <a:alphaModFix/>
          </a:blip>
          <a:srcRect b="0" l="0" r="0" t="0"/>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fmla="val 46684" name="adj1"/>
              <a:gd fmla="val 20237"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Delete</a:t>
            </a:r>
          </a:p>
        </p:txBody>
      </p:sp>
      <p:sp>
        <p:nvSpPr>
          <p:cNvPr id="400" name="Shape 400"/>
          <p:cNvSpPr txBox="1"/>
          <p:nvPr>
            <p:ph idx="1" type="body"/>
          </p:nvPr>
        </p:nvSpPr>
        <p:spPr>
          <a:xfrm>
            <a:off x="650081" y="1464468"/>
            <a:ext cx="7836693" cy="1343024"/>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600" u="none" cap="none" strike="noStrike">
                <a:solidFill>
                  <a:srgbClr val="FF7F00"/>
                </a:solidFill>
                <a:latin typeface="Cabin"/>
                <a:ea typeface="Cabin"/>
                <a:cs typeface="Cabin"/>
                <a:sym typeface="Cabin"/>
              </a:rPr>
              <a:t>DELETE FROM</a:t>
            </a:r>
            <a:r>
              <a:rPr b="0" i="0" lang="en" sz="2600" u="none" cap="none" strike="noStrike">
                <a:solidFill>
                  <a:srgbClr val="FFFF00"/>
                </a:solidFill>
                <a:latin typeface="Cabin"/>
                <a:ea typeface="Cabin"/>
                <a:cs typeface="Cabin"/>
                <a:sym typeface="Cabin"/>
              </a:rPr>
              <a:t> Users </a:t>
            </a:r>
            <a:r>
              <a:rPr b="0" i="0" lang="en" sz="2600" u="none" cap="none" strike="noStrike">
                <a:solidFill>
                  <a:srgbClr val="FF7F00"/>
                </a:solidFill>
                <a:latin typeface="Cabin"/>
                <a:ea typeface="Cabin"/>
                <a:cs typeface="Cabin"/>
                <a:sym typeface="Cabin"/>
              </a:rPr>
              <a:t>WHERE</a:t>
            </a:r>
            <a:r>
              <a:rPr b="0" i="0" lang="en" sz="2600" u="none" cap="none" strike="noStrike">
                <a:solidFill>
                  <a:srgbClr val="FFFF00"/>
                </a:solidFill>
                <a:latin typeface="Cabin"/>
                <a:ea typeface="Cabin"/>
                <a:cs typeface="Cabin"/>
                <a:sym typeface="Cabin"/>
              </a:rPr>
              <a:t> email='ted@umich.edu'</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pic>
        <p:nvPicPr>
          <p:cNvPr descr="Screen Shot 2015-08-10 at 8.33.36 AM.png" id="406" name="Shape 406"/>
          <p:cNvPicPr preferRelativeResize="0"/>
          <p:nvPr/>
        </p:nvPicPr>
        <p:blipFill rotWithShape="1">
          <a:blip r:embed="rId3">
            <a:alphaModFix/>
          </a:blip>
          <a:srcRect b="0" l="0" r="0" t="0"/>
          <a:stretch/>
        </p:blipFill>
        <p:spPr>
          <a:xfrm>
            <a:off x="0" y="-43960"/>
            <a:ext cx="774891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pic>
        <p:nvPicPr>
          <p:cNvPr descr="Screen Shot 2015-08-10 at 8.33.36 AM.png" id="411" name="Shape 411"/>
          <p:cNvPicPr preferRelativeResize="0"/>
          <p:nvPr/>
        </p:nvPicPr>
        <p:blipFill rotWithShape="1">
          <a:blip r:embed="rId3">
            <a:alphaModFix/>
          </a:blip>
          <a:srcRect b="0" l="0" r="0" t="0"/>
          <a:stretch/>
        </p:blipFill>
        <p:spPr>
          <a:xfrm>
            <a:off x="0" y="-43960"/>
            <a:ext cx="7748911" cy="5143500"/>
          </a:xfrm>
          <a:prstGeom prst="rect">
            <a:avLst/>
          </a:prstGeom>
          <a:noFill/>
          <a:ln>
            <a:noFill/>
          </a:ln>
        </p:spPr>
      </p:pic>
      <p:pic>
        <p:nvPicPr>
          <p:cNvPr descr="Screen Shot 2015-08-10 at 8.33.52 AM.png" id="412" name="Shape 412"/>
          <p:cNvPicPr preferRelativeResize="0"/>
          <p:nvPr/>
        </p:nvPicPr>
        <p:blipFill rotWithShape="1">
          <a:blip r:embed="rId4">
            <a:alphaModFix/>
          </a:blip>
          <a:srcRect b="0" l="0" r="0" t="0"/>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Update</a:t>
            </a:r>
          </a:p>
        </p:txBody>
      </p:sp>
      <p:sp>
        <p:nvSpPr>
          <p:cNvPr id="419" name="Shape 419"/>
          <p:cNvSpPr txBox="1"/>
          <p:nvPr>
            <p:ph idx="1" type="body"/>
          </p:nvPr>
        </p:nvSpPr>
        <p:spPr>
          <a:xfrm>
            <a:off x="650081" y="1464468"/>
            <a:ext cx="7836693" cy="11287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400" u="none" cap="none" strike="noStrike">
                <a:solidFill>
                  <a:srgbClr val="FF7F00"/>
                </a:solidFill>
                <a:latin typeface="Cabin"/>
                <a:ea typeface="Cabin"/>
                <a:cs typeface="Cabin"/>
                <a:sym typeface="Cabin"/>
              </a:rPr>
              <a:t>UPDATE</a:t>
            </a:r>
            <a:r>
              <a:rPr b="0" i="0" lang="en" sz="2400" u="none" cap="none" strike="noStrike">
                <a:solidFill>
                  <a:srgbClr val="FFFF00"/>
                </a:solidFill>
                <a:latin typeface="Cabin"/>
                <a:ea typeface="Cabin"/>
                <a:cs typeface="Cabin"/>
                <a:sym typeface="Cabin"/>
              </a:rPr>
              <a:t> Users </a:t>
            </a:r>
            <a:r>
              <a:rPr b="0" i="0" lang="en" sz="2400" u="none" cap="none" strike="noStrike">
                <a:solidFill>
                  <a:srgbClr val="FF7F00"/>
                </a:solidFill>
                <a:latin typeface="Cabin"/>
                <a:ea typeface="Cabin"/>
                <a:cs typeface="Cabin"/>
                <a:sym typeface="Cabin"/>
              </a:rPr>
              <a:t>SET</a:t>
            </a:r>
            <a:r>
              <a:rPr b="0" i="0" lang="en" sz="2400" u="none" cap="none" strike="noStrike">
                <a:solidFill>
                  <a:srgbClr val="FFFF00"/>
                </a:solidFill>
                <a:latin typeface="Cabin"/>
                <a:ea typeface="Cabin"/>
                <a:cs typeface="Cabin"/>
                <a:sym typeface="Cabin"/>
              </a:rPr>
              <a:t> name='Charles' </a:t>
            </a:r>
            <a:r>
              <a:rPr b="0" i="0" lang="en" sz="2400" u="none" cap="none" strike="noStrike">
                <a:solidFill>
                  <a:srgbClr val="FF7F00"/>
                </a:solidFill>
                <a:latin typeface="Cabin"/>
                <a:ea typeface="Cabin"/>
                <a:cs typeface="Cabin"/>
                <a:sym typeface="Cabin"/>
              </a:rPr>
              <a:t>WHERE</a:t>
            </a:r>
            <a:r>
              <a:rPr b="0" i="0" lang="en" sz="2400" u="none" cap="none" strike="noStrike">
                <a:solidFill>
                  <a:srgbClr val="FFFF00"/>
                </a:solidFill>
                <a:latin typeface="Cabin"/>
                <a:ea typeface="Cabin"/>
                <a:cs typeface="Cabin"/>
                <a:sym typeface="Cabin"/>
              </a:rPr>
              <a:t> email='csev@umich.edu'</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pic>
        <p:nvPicPr>
          <p:cNvPr descr="Screen Shot 2015-08-10 at 8.36.10 AM.png" id="425" name="Shape 425"/>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pic>
        <p:nvPicPr>
          <p:cNvPr descr="Screen Shot 2015-08-10 at 8.36.10 AM.png" id="430" name="Shape 430"/>
          <p:cNvPicPr preferRelativeResize="0"/>
          <p:nvPr/>
        </p:nvPicPr>
        <p:blipFill rotWithShape="1">
          <a:blip r:embed="rId3">
            <a:alphaModFix/>
          </a:blip>
          <a:srcRect b="0" l="0" r="0" t="0"/>
          <a:stretch/>
        </p:blipFill>
        <p:spPr>
          <a:xfrm>
            <a:off x="0" y="0"/>
            <a:ext cx="7748911" cy="5143500"/>
          </a:xfrm>
          <a:prstGeom prst="rect">
            <a:avLst/>
          </a:prstGeom>
          <a:noFill/>
          <a:ln>
            <a:noFill/>
          </a:ln>
        </p:spPr>
      </p:pic>
      <p:pic>
        <p:nvPicPr>
          <p:cNvPr descr="Screen Shot 2015-08-10 at 8.36.36 AM.png" id="431" name="Shape 431"/>
          <p:cNvPicPr preferRelativeResize="0"/>
          <p:nvPr/>
        </p:nvPicPr>
        <p:blipFill rotWithShape="1">
          <a:blip r:embed="rId4">
            <a:alphaModFix/>
          </a:blip>
          <a:srcRect b="0" l="0" r="0" t="0"/>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Relational Databases</a:t>
            </a:r>
          </a:p>
        </p:txBody>
      </p:sp>
      <p:sp>
        <p:nvSpPr>
          <p:cNvPr id="222" name="Shape 222"/>
          <p:cNvSpPr txBox="1"/>
          <p:nvPr/>
        </p:nvSpPr>
        <p:spPr>
          <a:xfrm>
            <a:off x="1750964" y="4586287"/>
            <a:ext cx="5783906"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http://en.wikipedia.org/wiki/Relational_database</a:t>
            </a:r>
          </a:p>
        </p:txBody>
      </p:sp>
      <p:sp>
        <p:nvSpPr>
          <p:cNvPr id="223" name="Shape 223"/>
          <p:cNvSpPr txBox="1"/>
          <p:nvPr/>
        </p:nvSpPr>
        <p:spPr>
          <a:xfrm>
            <a:off x="1605557" y="1496615"/>
            <a:ext cx="5929311" cy="255746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500" u="none" cap="none" strike="noStrike">
                <a:solidFill>
                  <a:srgbClr val="FFFFFF"/>
                </a:solidFill>
                <a:latin typeface="Cabin"/>
                <a:ea typeface="Cabin"/>
                <a:cs typeface="Cabin"/>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Retrieving Records:</a:t>
            </a:r>
            <a:r>
              <a:rPr b="0" i="0" lang="en" sz="4300" u="none" cap="none" strike="noStrike">
                <a:solidFill>
                  <a:schemeClr val="lt1"/>
                </a:solidFill>
                <a:latin typeface="Cabin"/>
                <a:ea typeface="Cabin"/>
                <a:cs typeface="Cabin"/>
                <a:sym typeface="Cabin"/>
              </a:rPr>
              <a:t> </a:t>
            </a:r>
            <a:r>
              <a:rPr b="0" i="0" lang="en" sz="4300" u="none" cap="none" strike="noStrike">
                <a:solidFill>
                  <a:srgbClr val="FF7F00"/>
                </a:solidFill>
                <a:latin typeface="Cabin"/>
                <a:ea typeface="Cabin"/>
                <a:cs typeface="Cabin"/>
                <a:sym typeface="Cabin"/>
              </a:rPr>
              <a:t>Select</a:t>
            </a:r>
          </a:p>
        </p:txBody>
      </p:sp>
      <p:sp>
        <p:nvSpPr>
          <p:cNvPr id="438" name="Shape 438"/>
          <p:cNvSpPr txBox="1"/>
          <p:nvPr>
            <p:ph idx="1" type="body"/>
          </p:nvPr>
        </p:nvSpPr>
        <p:spPr>
          <a:xfrm>
            <a:off x="650081" y="1464468"/>
            <a:ext cx="7836693" cy="1700211"/>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The select statement retrieves a group of records - you can either retrieve all the records or a subset of the records with a WHERE clause</a:t>
            </a:r>
          </a:p>
        </p:txBody>
      </p:sp>
      <p:sp>
        <p:nvSpPr>
          <p:cNvPr id="439" name="Shape 439"/>
          <p:cNvSpPr txBox="1"/>
          <p:nvPr/>
        </p:nvSpPr>
        <p:spPr>
          <a:xfrm>
            <a:off x="223157" y="3343275"/>
            <a:ext cx="8536178"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rgbClr val="FFFF00"/>
                </a:solidFill>
                <a:latin typeface="Cabin"/>
                <a:ea typeface="Cabin"/>
                <a:cs typeface="Cabin"/>
                <a:sym typeface="Cabin"/>
              </a:rPr>
              <a:t> * </a:t>
            </a:r>
            <a:r>
              <a:rPr b="0" i="0" lang="en" sz="2500" u="none" cap="none" strike="noStrike">
                <a:solidFill>
                  <a:srgbClr val="FF7F00"/>
                </a:solidFill>
                <a:latin typeface="Cabin"/>
                <a:ea typeface="Cabin"/>
                <a:cs typeface="Cabin"/>
                <a:sym typeface="Cabin"/>
              </a:rPr>
              <a:t>FROM</a:t>
            </a:r>
            <a:r>
              <a:rPr b="0" i="0" lang="en" sz="2500" u="none" cap="none" strike="noStrike">
                <a:solidFill>
                  <a:srgbClr val="FFFF00"/>
                </a:solidFill>
                <a:latin typeface="Cabin"/>
                <a:ea typeface="Cabin"/>
                <a:cs typeface="Cabin"/>
                <a:sym typeface="Cabin"/>
              </a:rPr>
              <a:t> Users</a:t>
            </a:r>
          </a:p>
        </p:txBody>
      </p:sp>
      <p:sp>
        <p:nvSpPr>
          <p:cNvPr id="440" name="Shape 440"/>
          <p:cNvSpPr txBox="1"/>
          <p:nvPr/>
        </p:nvSpPr>
        <p:spPr>
          <a:xfrm>
            <a:off x="135233" y="4036218"/>
            <a:ext cx="8920842"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rgbClr val="FFFF00"/>
                </a:solidFill>
                <a:latin typeface="Cabin"/>
                <a:ea typeface="Cabin"/>
                <a:cs typeface="Cabin"/>
                <a:sym typeface="Cabin"/>
              </a:rPr>
              <a:t> * </a:t>
            </a:r>
            <a:r>
              <a:rPr b="0" i="0" lang="en" sz="2500" u="none" cap="none" strike="noStrike">
                <a:solidFill>
                  <a:srgbClr val="FF7F00"/>
                </a:solidFill>
                <a:latin typeface="Cabin"/>
                <a:ea typeface="Cabin"/>
                <a:cs typeface="Cabin"/>
                <a:sym typeface="Cabin"/>
              </a:rPr>
              <a:t>FROM</a:t>
            </a:r>
            <a:r>
              <a:rPr b="0" i="0" lang="en" sz="2500" u="none" cap="none" strike="noStrike">
                <a:solidFill>
                  <a:srgbClr val="FFFF00"/>
                </a:solidFill>
                <a:latin typeface="Cabin"/>
                <a:ea typeface="Cabin"/>
                <a:cs typeface="Cabin"/>
                <a:sym typeface="Cabin"/>
              </a:rPr>
              <a:t> Users </a:t>
            </a:r>
            <a:r>
              <a:rPr b="0" i="0" lang="en" sz="2500" u="none" cap="none" strike="noStrike">
                <a:solidFill>
                  <a:srgbClr val="FF7F00"/>
                </a:solidFill>
                <a:latin typeface="Cabin"/>
                <a:ea typeface="Cabin"/>
                <a:cs typeface="Cabin"/>
                <a:sym typeface="Cabin"/>
              </a:rPr>
              <a:t>WHERE</a:t>
            </a:r>
            <a:r>
              <a:rPr b="0" i="0" lang="en" sz="2500" u="none" cap="none" strike="noStrike">
                <a:solidFill>
                  <a:srgbClr val="FFFF00"/>
                </a:solidFill>
                <a:latin typeface="Cabin"/>
                <a:ea typeface="Cabin"/>
                <a:cs typeface="Cabin"/>
                <a:sym typeface="Cabin"/>
              </a:rPr>
              <a:t> email='csev@umich.edu'</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pic>
        <p:nvPicPr>
          <p:cNvPr descr="Screen Shot 2015-08-10 at 8.38.40 AM.png" id="445" name="Shape 445"/>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pic>
        <p:nvPicPr>
          <p:cNvPr descr="Screen Shot 2015-08-10 at 8.38.51 AM.png" id="450" name="Shape 450"/>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Sorting with</a:t>
            </a:r>
            <a:r>
              <a:rPr b="0" i="0" lang="en" sz="4300" u="none" cap="none" strike="noStrike">
                <a:solidFill>
                  <a:srgbClr val="FF7F00"/>
                </a:solidFill>
                <a:latin typeface="Cabin"/>
                <a:ea typeface="Cabin"/>
                <a:cs typeface="Cabin"/>
                <a:sym typeface="Cabin"/>
              </a:rPr>
              <a:t> ORDER BY</a:t>
            </a:r>
          </a:p>
        </p:txBody>
      </p:sp>
      <p:sp>
        <p:nvSpPr>
          <p:cNvPr id="456" name="Shape 456"/>
          <p:cNvSpPr txBox="1"/>
          <p:nvPr>
            <p:ph idx="1" type="body"/>
          </p:nvPr>
        </p:nvSpPr>
        <p:spPr>
          <a:xfrm>
            <a:off x="650081" y="1464468"/>
            <a:ext cx="7836693" cy="1264443"/>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You can add an </a:t>
            </a:r>
            <a:r>
              <a:rPr b="0" i="0" lang="en" sz="2000" u="none" cap="none" strike="noStrike">
                <a:solidFill>
                  <a:srgbClr val="FF7F00"/>
                </a:solidFill>
                <a:latin typeface="Cabin"/>
                <a:ea typeface="Cabin"/>
                <a:cs typeface="Cabin"/>
                <a:sym typeface="Cabin"/>
              </a:rPr>
              <a:t>ORDER BY </a:t>
            </a:r>
            <a:r>
              <a:rPr b="0" i="0" lang="en" sz="2000" u="none" cap="none" strike="noStrike">
                <a:solidFill>
                  <a:schemeClr val="lt1"/>
                </a:solidFill>
                <a:latin typeface="Cabin"/>
                <a:ea typeface="Cabin"/>
                <a:cs typeface="Cabin"/>
                <a:sym typeface="Cabin"/>
              </a:rPr>
              <a:t>clause to </a:t>
            </a:r>
            <a:r>
              <a:rPr b="0" i="0" lang="en" sz="2000" u="none" cap="none" strike="noStrike">
                <a:solidFill>
                  <a:srgbClr val="FF7F00"/>
                </a:solidFill>
                <a:latin typeface="Cabin"/>
                <a:ea typeface="Cabin"/>
                <a:cs typeface="Cabin"/>
                <a:sym typeface="Cabin"/>
              </a:rPr>
              <a:t>SELECT</a:t>
            </a:r>
            <a:r>
              <a:rPr b="0" i="0" lang="en" sz="2000" u="none" cap="none" strike="noStrike">
                <a:solidFill>
                  <a:schemeClr val="lt1"/>
                </a:solidFill>
                <a:latin typeface="Cabin"/>
                <a:ea typeface="Cabin"/>
                <a:cs typeface="Cabin"/>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Users</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ORDER BY</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email</a:t>
            </a:r>
          </a:p>
        </p:txBody>
      </p:sp>
      <p:sp>
        <p:nvSpPr>
          <p:cNvPr id="458" name="Shape 458"/>
          <p:cNvSpPr txBox="1"/>
          <p:nvPr/>
        </p:nvSpPr>
        <p:spPr>
          <a:xfrm>
            <a:off x="109904" y="3986212"/>
            <a:ext cx="8715374"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Users</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ORDER BY</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name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 name="Shape 462"/>
        <p:cNvGrpSpPr/>
        <p:nvPr/>
      </p:nvGrpSpPr>
      <p:grpSpPr>
        <a:xfrm>
          <a:off x="0" y="0"/>
          <a:ext cx="0" cy="0"/>
          <a:chOff x="0" y="0"/>
          <a:chExt cx="0" cy="0"/>
        </a:xfrm>
      </p:grpSpPr>
      <p:pic>
        <p:nvPicPr>
          <p:cNvPr descr="Screen Shot 2015-08-10 at 8.57.04 AM.png" id="463" name="Shape 463"/>
          <p:cNvPicPr preferRelativeResize="0"/>
          <p:nvPr/>
        </p:nvPicPr>
        <p:blipFill rotWithShape="1">
          <a:blip r:embed="rId3">
            <a:alphaModFix/>
          </a:blip>
          <a:srcRect b="0" l="0" r="0" t="0"/>
          <a:stretch/>
        </p:blipFill>
        <p:spPr>
          <a:xfrm>
            <a:off x="516547" y="0"/>
            <a:ext cx="8262193" cy="5484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i="0" lang="en" sz="4300" u="none" cap="none" strike="noStrike">
                <a:solidFill>
                  <a:srgbClr val="FFD966"/>
                </a:solidFill>
                <a:latin typeface="Cabin"/>
                <a:ea typeface="Cabin"/>
                <a:cs typeface="Cabin"/>
                <a:sym typeface="Cabin"/>
              </a:rPr>
              <a:t>SQL Summary</a:t>
            </a:r>
          </a:p>
        </p:txBody>
      </p:sp>
      <p:sp>
        <p:nvSpPr>
          <p:cNvPr id="469" name="Shape 469"/>
          <p:cNvSpPr txBox="1"/>
          <p:nvPr/>
        </p:nvSpPr>
        <p:spPr>
          <a:xfrm>
            <a:off x="3097708" y="2950368"/>
            <a:ext cx="276648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a:t>
            </a:r>
            <a:r>
              <a:rPr b="1" i="0" lang="en" sz="1700" u="none" cap="none" strike="noStrike">
                <a:solidFill>
                  <a:srgbClr val="FFFF00"/>
                </a:solidFill>
                <a:latin typeface="Courier New"/>
                <a:ea typeface="Courier New"/>
                <a:cs typeface="Courier New"/>
                <a:sym typeface="Courier New"/>
              </a:rPr>
              <a:t> *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 </a:t>
            </a:r>
            <a:r>
              <a:rPr b="1" i="0" lang="en" sz="1700" u="none" cap="none" strike="noStrike">
                <a:solidFill>
                  <a:srgbClr val="FFFF00"/>
                </a:solidFill>
                <a:latin typeface="Courier New"/>
                <a:ea typeface="Courier New"/>
                <a:cs typeface="Courier New"/>
                <a:sym typeface="Courier New"/>
              </a:rPr>
              <a:t>*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WHERE </a:t>
            </a:r>
            <a:r>
              <a:rPr b="1" i="0" lang="en" sz="1700" u="none" cap="none" strike="noStrik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UPDATE</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SET</a:t>
            </a:r>
            <a:r>
              <a:rPr b="1" i="0" lang="en" sz="1700" u="none" cap="none" strike="noStrike">
                <a:solidFill>
                  <a:srgbClr val="FFFF00"/>
                </a:solidFill>
                <a:latin typeface="Courier New"/>
                <a:ea typeface="Courier New"/>
                <a:cs typeface="Courier New"/>
                <a:sym typeface="Courier New"/>
              </a:rPr>
              <a:t> name="Charles" </a:t>
            </a:r>
            <a:r>
              <a:rPr b="1" i="0" lang="en" sz="1700" u="none" cap="none" strike="noStrike">
                <a:solidFill>
                  <a:srgbClr val="FF6600"/>
                </a:solidFill>
                <a:latin typeface="Courier New"/>
                <a:ea typeface="Courier New"/>
                <a:cs typeface="Courier New"/>
                <a:sym typeface="Courier New"/>
              </a:rPr>
              <a:t>WHERE</a:t>
            </a:r>
            <a:r>
              <a:rPr b="1" i="0" lang="en" sz="1700" u="none" cap="none" strike="noStrik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ourier New"/>
              <a:buNone/>
            </a:pPr>
            <a:r>
              <a:rPr b="1" i="0" lang="en" sz="1700" u="none" cap="none" strike="noStrike">
                <a:solidFill>
                  <a:srgbClr val="FF6600"/>
                </a:solidFill>
                <a:latin typeface="Courier New"/>
                <a:ea typeface="Courier New"/>
                <a:cs typeface="Courier New"/>
                <a:sym typeface="Courier New"/>
              </a:rPr>
              <a:t>INSERT INTO </a:t>
            </a:r>
            <a:r>
              <a:rPr b="1" i="0" lang="en" sz="1700" u="none" cap="none" strike="noStrike">
                <a:solidFill>
                  <a:srgbClr val="FFFF00"/>
                </a:solidFill>
                <a:latin typeface="Courier New"/>
                <a:ea typeface="Courier New"/>
                <a:cs typeface="Courier New"/>
                <a:sym typeface="Courier New"/>
              </a:rPr>
              <a:t>Users (name, email) </a:t>
            </a:r>
            <a:r>
              <a:rPr b="1" i="0" lang="en" sz="1700" u="none" cap="none" strike="noStrike">
                <a:solidFill>
                  <a:srgbClr val="FF6600"/>
                </a:solidFill>
                <a:latin typeface="Courier New"/>
                <a:ea typeface="Courier New"/>
                <a:cs typeface="Courier New"/>
                <a:sym typeface="Courier New"/>
              </a:rPr>
              <a:t>VALUES</a:t>
            </a:r>
            <a:r>
              <a:rPr b="1" i="0" lang="en" sz="1700" u="none" cap="none" strike="noStrik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DELETE FROM </a:t>
            </a:r>
            <a:r>
              <a:rPr b="1" i="0" lang="en" sz="1700" u="none" cap="none" strike="noStrike">
                <a:solidFill>
                  <a:srgbClr val="FFFF00"/>
                </a:solidFill>
                <a:latin typeface="Courier New"/>
                <a:ea typeface="Courier New"/>
                <a:cs typeface="Courier New"/>
                <a:sym typeface="Courier New"/>
              </a:rPr>
              <a:t>Users </a:t>
            </a:r>
            <a:r>
              <a:rPr b="1" i="0" lang="en" sz="1700" u="none" cap="none" strike="noStrike">
                <a:solidFill>
                  <a:srgbClr val="FF6600"/>
                </a:solidFill>
                <a:latin typeface="Courier New"/>
                <a:ea typeface="Courier New"/>
                <a:cs typeface="Courier New"/>
                <a:sym typeface="Courier New"/>
              </a:rPr>
              <a:t>WHERE </a:t>
            </a:r>
            <a:r>
              <a:rPr b="1" i="0" lang="en" sz="1700" u="none" cap="none" strike="noStrik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a:t>
            </a:r>
            <a:r>
              <a:rPr b="1" i="0" lang="en" sz="1700" u="none" cap="none" strike="noStrike">
                <a:solidFill>
                  <a:srgbClr val="FFFF00"/>
                </a:solidFill>
                <a:latin typeface="Courier New"/>
                <a:ea typeface="Courier New"/>
                <a:cs typeface="Courier New"/>
                <a:sym typeface="Courier New"/>
              </a:rPr>
              <a:t> *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ORDER BY </a:t>
            </a:r>
            <a:r>
              <a:rPr b="1" i="0" lang="en" sz="1700" u="none" cap="none" strike="noStrike">
                <a:solidFill>
                  <a:srgbClr val="FFFF00"/>
                </a:solidFill>
                <a:latin typeface="Courier New"/>
                <a:ea typeface="Courier New"/>
                <a:cs typeface="Courier New"/>
                <a:sym typeface="Courier New"/>
              </a:rPr>
              <a:t>email</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This is not too exciting (so far)</a:t>
            </a:r>
          </a:p>
        </p:txBody>
      </p:sp>
      <p:sp>
        <p:nvSpPr>
          <p:cNvPr id="480" name="Shape 480"/>
          <p:cNvSpPr txBox="1"/>
          <p:nvPr>
            <p:ph idx="1" type="body"/>
          </p:nvPr>
        </p:nvSpPr>
        <p:spPr>
          <a:xfrm>
            <a:off x="650081" y="1428750"/>
            <a:ext cx="7607249" cy="2675868"/>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Tables pretty much look like big fast programmable spreadsheets with rows, columns, and commands</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power comes when we have more than one table and we can exploit the relationships between the tables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Complex Data Models and  Relationships</a:t>
            </a:r>
          </a:p>
        </p:txBody>
      </p:sp>
      <p:sp>
        <p:nvSpPr>
          <p:cNvPr id="486" name="Shape 486"/>
          <p:cNvSpPr txBox="1"/>
          <p:nvPr>
            <p:ph idx="1" type="body"/>
          </p:nvPr>
        </p:nvSpPr>
        <p:spPr>
          <a:xfrm>
            <a:off x="650075" y="4326726"/>
            <a:ext cx="7836600" cy="491700"/>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sng" cap="none" strike="noStrike">
                <a:solidFill>
                  <a:srgbClr val="FFFF00"/>
                </a:solidFill>
                <a:latin typeface="Cabin"/>
                <a:ea typeface="Cabin"/>
                <a:cs typeface="Cabin"/>
                <a:sym typeface="Cabin"/>
                <a:hlinkClick r:id="rId3"/>
              </a:rPr>
              <a:t>http://en.wikipedia.org/wiki/Relational_model</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Database Design</a:t>
            </a:r>
          </a:p>
        </p:txBody>
      </p:sp>
      <p:sp>
        <p:nvSpPr>
          <p:cNvPr id="492" name="Shape 492"/>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design is an </a:t>
            </a:r>
            <a:r>
              <a:rPr b="0" i="0" lang="en" sz="2000" u="none" cap="none" strike="noStrike">
                <a:solidFill>
                  <a:srgbClr val="00FF00"/>
                </a:solidFill>
                <a:latin typeface="Cabin"/>
                <a:ea typeface="Cabin"/>
                <a:cs typeface="Cabin"/>
                <a:sym typeface="Cabin"/>
              </a:rPr>
              <a:t>art form</a:t>
            </a:r>
            <a:r>
              <a:rPr b="0" i="0" lang="en" sz="2000" u="none" cap="none" strike="noStrike">
                <a:solidFill>
                  <a:schemeClr val="lt1"/>
                </a:solidFill>
                <a:latin typeface="Cabin"/>
                <a:ea typeface="Cabin"/>
                <a:cs typeface="Cabin"/>
                <a:sym typeface="Cabin"/>
              </a:rPr>
              <a:t> of its own with particular skills and experience</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Our goal is to avoid the really bad mistakes and design clean and easily understood databases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Others may performance tune things later</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design starts with a picture...</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b="0" l="0" r="0" t="0"/>
          <a:stretch/>
        </p:blipFill>
        <p:spPr>
          <a:xfrm>
            <a:off x="1985962" y="642937"/>
            <a:ext cx="5172074" cy="3557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Terminology</a:t>
            </a:r>
          </a:p>
        </p:txBody>
      </p:sp>
      <p:sp>
        <p:nvSpPr>
          <p:cNvPr id="229" name="Shape 22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Database</a:t>
            </a:r>
            <a:r>
              <a:rPr b="0" i="0" lang="en" sz="2000" u="none" cap="none" strike="noStrike">
                <a:solidFill>
                  <a:schemeClr val="lt1"/>
                </a:solidFill>
                <a:latin typeface="Cabin"/>
                <a:ea typeface="Cabin"/>
                <a:cs typeface="Cabin"/>
                <a:sym typeface="Cabin"/>
              </a:rPr>
              <a:t> - contains many tables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Relation (or table)</a:t>
            </a:r>
            <a:r>
              <a:rPr b="0" i="0" lang="en" sz="2000" u="none" cap="none" strike="noStrike">
                <a:solidFill>
                  <a:schemeClr val="lt1"/>
                </a:solidFill>
                <a:latin typeface="Cabin"/>
                <a:ea typeface="Cabin"/>
                <a:cs typeface="Cabin"/>
                <a:sym typeface="Cabin"/>
              </a:rPr>
              <a:t> - contains tuples and attributes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Tuple (or row)</a:t>
            </a:r>
            <a:r>
              <a:rPr b="0" i="0" lang="en" sz="2000" u="none" cap="none" strike="noStrike">
                <a:solidFill>
                  <a:schemeClr val="lt1"/>
                </a:solidFill>
                <a:latin typeface="Cabin"/>
                <a:ea typeface="Cabin"/>
                <a:cs typeface="Cabin"/>
                <a:sym typeface="Cabin"/>
              </a:rPr>
              <a:t> - a set of fields that generally represents an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object</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like a person or a music track</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Attribute (also column or field)</a:t>
            </a:r>
            <a:r>
              <a:rPr b="0" i="0" lang="en" sz="2000" u="none" cap="none" strike="noStrike">
                <a:solidFill>
                  <a:schemeClr val="lt1"/>
                </a:solidFill>
                <a:latin typeface="Cabin"/>
                <a:ea typeface="Cabin"/>
                <a:cs typeface="Cabin"/>
                <a:sym typeface="Cabin"/>
              </a:rPr>
              <a:t> - one of possibly many elements of data corresponding to the object represented by the row</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b="0" l="0" r="0" t="0"/>
          <a:stretch/>
        </p:blipFill>
        <p:spPr>
          <a:xfrm>
            <a:off x="814387" y="135731"/>
            <a:ext cx="7779543" cy="48738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Building a Data Model</a:t>
            </a:r>
          </a:p>
        </p:txBody>
      </p:sp>
      <p:sp>
        <p:nvSpPr>
          <p:cNvPr id="508" name="Shape 508"/>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15900" lvl="0" marL="4191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Drawing a picture of the data objects for our application and then figuring out how to represent the objects and their relationships</a:t>
            </a:r>
          </a:p>
          <a:p>
            <a:pPr indent="-177800" lvl="0" marL="4191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Basic Rule: Don</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t put the same string data in twice - use a relationship instead</a:t>
            </a:r>
          </a:p>
          <a:p>
            <a:pPr indent="-177800" lvl="0" marL="4191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When there is one thing in the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real world</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there should be one copy of that thing in the database</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515" name="Shape 515"/>
          <p:cNvSpPr txBox="1"/>
          <p:nvPr/>
        </p:nvSpPr>
        <p:spPr>
          <a:xfrm>
            <a:off x="3037879" y="178593"/>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516" name="Shape 516"/>
          <p:cNvSpPr txBox="1"/>
          <p:nvPr/>
        </p:nvSpPr>
        <p:spPr>
          <a:xfrm>
            <a:off x="3581697" y="178593"/>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Artist  </a:t>
            </a:r>
          </a:p>
        </p:txBody>
      </p:sp>
      <p:sp>
        <p:nvSpPr>
          <p:cNvPr id="517" name="Shape 517"/>
          <p:cNvSpPr txBox="1"/>
          <p:nvPr/>
        </p:nvSpPr>
        <p:spPr>
          <a:xfrm>
            <a:off x="4699693" y="178593"/>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518" name="Shape 518"/>
          <p:cNvSpPr txBox="1"/>
          <p:nvPr/>
        </p:nvSpPr>
        <p:spPr>
          <a:xfrm>
            <a:off x="6003428" y="178593"/>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Genre</a:t>
            </a:r>
          </a:p>
        </p:txBody>
      </p:sp>
      <p:sp>
        <p:nvSpPr>
          <p:cNvPr id="519" name="Shape 519"/>
          <p:cNvSpPr txBox="1"/>
          <p:nvPr/>
        </p:nvSpPr>
        <p:spPr>
          <a:xfrm>
            <a:off x="6775297" y="178593"/>
            <a:ext cx="81795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520" name="Shape 520"/>
          <p:cNvSpPr txBox="1"/>
          <p:nvPr/>
        </p:nvSpPr>
        <p:spPr>
          <a:xfrm>
            <a:off x="7615237" y="1785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For each </a:t>
            </a:r>
            <a:r>
              <a:rPr b="0" i="0" lang="en" sz="4300" u="none" cap="none" strike="noStrike">
                <a:solidFill>
                  <a:srgbClr val="FFD966"/>
                </a:solidFill>
                <a:latin typeface="Arial"/>
                <a:ea typeface="Arial"/>
                <a:cs typeface="Arial"/>
                <a:sym typeface="Arial"/>
              </a:rPr>
              <a:t>“</a:t>
            </a:r>
            <a:r>
              <a:rPr b="0" i="0" lang="en" sz="4300" u="none" cap="none" strike="noStrike">
                <a:solidFill>
                  <a:srgbClr val="FFD966"/>
                </a:solidFill>
                <a:latin typeface="Cabin"/>
                <a:ea typeface="Cabin"/>
                <a:cs typeface="Cabin"/>
                <a:sym typeface="Cabin"/>
              </a:rPr>
              <a:t>piece of info</a:t>
            </a:r>
            <a:r>
              <a:rPr b="0" i="0" lang="en" sz="4300" u="none" cap="none" strike="noStrike">
                <a:solidFill>
                  <a:srgbClr val="FFD966"/>
                </a:solidFill>
                <a:latin typeface="Arial"/>
                <a:ea typeface="Arial"/>
                <a:cs typeface="Arial"/>
                <a:sym typeface="Arial"/>
              </a:rPr>
              <a:t>”</a:t>
            </a:r>
            <a:r>
              <a:rPr b="0" i="0" lang="en" sz="4300" u="none" cap="none" strike="noStrike">
                <a:solidFill>
                  <a:srgbClr val="FFD966"/>
                </a:solidFill>
                <a:latin typeface="Cabin"/>
                <a:ea typeface="Cabin"/>
                <a:cs typeface="Cabin"/>
                <a:sym typeface="Cabin"/>
              </a:rPr>
              <a:t>...</a:t>
            </a:r>
          </a:p>
        </p:txBody>
      </p:sp>
      <p:sp>
        <p:nvSpPr>
          <p:cNvPr id="526" name="Shape 526"/>
          <p:cNvSpPr txBox="1"/>
          <p:nvPr>
            <p:ph idx="1" type="body"/>
          </p:nvPr>
        </p:nvSpPr>
        <p:spPr>
          <a:xfrm>
            <a:off x="650081" y="1464468"/>
            <a:ext cx="4171950" cy="1985961"/>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Is the column an object or an attribute of another object?</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Once we define objects, we need to define the relationships between objects.</a:t>
            </a:r>
          </a:p>
        </p:txBody>
      </p:sp>
      <p:sp>
        <p:nvSpPr>
          <p:cNvPr id="527" name="Shape 527"/>
          <p:cNvSpPr txBox="1"/>
          <p:nvPr/>
        </p:nvSpPr>
        <p:spPr>
          <a:xfrm>
            <a:off x="6041826" y="2993231"/>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Track  </a:t>
            </a:r>
          </a:p>
        </p:txBody>
      </p:sp>
      <p:sp>
        <p:nvSpPr>
          <p:cNvPr id="528" name="Shape 528"/>
          <p:cNvSpPr txBox="1"/>
          <p:nvPr/>
        </p:nvSpPr>
        <p:spPr>
          <a:xfrm>
            <a:off x="6366867" y="1507331"/>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Len  </a:t>
            </a:r>
          </a:p>
        </p:txBody>
      </p:sp>
      <p:sp>
        <p:nvSpPr>
          <p:cNvPr id="529" name="Shape 529"/>
          <p:cNvSpPr txBox="1"/>
          <p:nvPr/>
        </p:nvSpPr>
        <p:spPr>
          <a:xfrm>
            <a:off x="6432053" y="2393156"/>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Artist  </a:t>
            </a:r>
          </a:p>
        </p:txBody>
      </p:sp>
      <p:sp>
        <p:nvSpPr>
          <p:cNvPr id="530" name="Shape 530"/>
          <p:cNvSpPr txBox="1"/>
          <p:nvPr/>
        </p:nvSpPr>
        <p:spPr>
          <a:xfrm>
            <a:off x="7757219" y="1407318"/>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Album  </a:t>
            </a:r>
          </a:p>
        </p:txBody>
      </p:sp>
      <p:sp>
        <p:nvSpPr>
          <p:cNvPr id="531" name="Shape 531"/>
          <p:cNvSpPr txBox="1"/>
          <p:nvPr/>
        </p:nvSpPr>
        <p:spPr>
          <a:xfrm>
            <a:off x="7375028" y="1885950"/>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Genre</a:t>
            </a:r>
          </a:p>
        </p:txBody>
      </p:sp>
      <p:sp>
        <p:nvSpPr>
          <p:cNvPr id="532" name="Shape 532"/>
          <p:cNvSpPr txBox="1"/>
          <p:nvPr/>
        </p:nvSpPr>
        <p:spPr>
          <a:xfrm>
            <a:off x="8101905" y="2521743"/>
            <a:ext cx="7768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Rating</a:t>
            </a:r>
          </a:p>
        </p:txBody>
      </p:sp>
      <p:sp>
        <p:nvSpPr>
          <p:cNvPr id="533" name="Shape 533"/>
          <p:cNvSpPr txBox="1"/>
          <p:nvPr/>
        </p:nvSpPr>
        <p:spPr>
          <a:xfrm>
            <a:off x="7436643" y="3128962"/>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Count</a:t>
            </a:r>
          </a:p>
        </p:txBody>
      </p:sp>
      <p:pic>
        <p:nvPicPr>
          <p:cNvPr id="534" name="Shape 534"/>
          <p:cNvPicPr preferRelativeResize="0"/>
          <p:nvPr/>
        </p:nvPicPr>
        <p:blipFill rotWithShape="1">
          <a:blip r:embed="rId3">
            <a:alphaModFix/>
          </a:blip>
          <a:srcRect b="0" l="0" r="0" t="0"/>
          <a:stretch/>
        </p:blipFill>
        <p:spPr>
          <a:xfrm>
            <a:off x="214312" y="3606700"/>
            <a:ext cx="8715431" cy="14591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551" name="Shape 551"/>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552" name="Shape 552"/>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555" name="Shape 555"/>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557" name="Shape 557"/>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558" name="Shape 558"/>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565" name="Shape 565"/>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567" name="Shape 567"/>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568" name="Shape 568"/>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571" name="Shape 571"/>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573" name="Shape 573"/>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574" name="Shape 574"/>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1191150" y="1327767"/>
            <a:ext cx="6646893" cy="2007449"/>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Representing Relationships in a Database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Database Normalization (3NF)</a:t>
            </a:r>
          </a:p>
        </p:txBody>
      </p:sp>
      <p:sp>
        <p:nvSpPr>
          <p:cNvPr id="585" name="Shape 585"/>
          <p:cNvSpPr txBox="1"/>
          <p:nvPr>
            <p:ph idx="1" type="body"/>
          </p:nvPr>
        </p:nvSpPr>
        <p:spPr>
          <a:xfrm>
            <a:off x="762000" y="1608750"/>
            <a:ext cx="7504199" cy="2903699"/>
          </a:xfrm>
          <a:prstGeom prst="rect">
            <a:avLst/>
          </a:prstGeom>
          <a:noFill/>
          <a:ln>
            <a:noFill/>
          </a:ln>
        </p:spPr>
        <p:txBody>
          <a:bodyPr anchorCtr="0" anchor="ctr" bIns="21425" lIns="21425" rIns="21425" tIns="21425">
            <a:noAutofit/>
          </a:bodyPr>
          <a:lstStyle/>
          <a:p>
            <a:pPr indent="-355600" lvl="0" marL="457200" marR="0" rtl="0" algn="l">
              <a:lnSpc>
                <a:spcPct val="100000"/>
              </a:lnSpc>
              <a:spcBef>
                <a:spcPts val="0"/>
              </a:spcBef>
              <a:spcAft>
                <a:spcPts val="0"/>
              </a:spcAft>
              <a:buClr>
                <a:schemeClr val="lt1"/>
              </a:buClr>
              <a:buSzPct val="100000"/>
              <a:buFont typeface="Cabin"/>
            </a:pPr>
            <a:r>
              <a:rPr b="0" i="0" lang="en" sz="2000" u="none" cap="none" strike="noStrike">
                <a:solidFill>
                  <a:schemeClr val="lt1"/>
                </a:solidFill>
                <a:latin typeface="Cabin"/>
                <a:ea typeface="Cabin"/>
                <a:cs typeface="Cabin"/>
                <a:sym typeface="Cabin"/>
              </a:rPr>
              <a:t>There is *tons* of database theory - way too much to understand without excessive predicate calculus</a:t>
            </a:r>
          </a:p>
          <a:p>
            <a:pPr indent="-355600" lvl="0" marL="457200" marR="0" rtl="0" algn="l">
              <a:lnSpc>
                <a:spcPct val="100000"/>
              </a:lnSpc>
              <a:spcBef>
                <a:spcPts val="600"/>
              </a:spcBef>
              <a:spcAft>
                <a:spcPts val="0"/>
              </a:spcAft>
              <a:buSzPct val="100000"/>
              <a:buFont typeface="Cabin"/>
            </a:pPr>
            <a:r>
              <a:rPr b="0" i="0" lang="en" sz="2000" u="none" cap="none" strike="noStrike">
                <a:solidFill>
                  <a:srgbClr val="00FF00"/>
                </a:solidFill>
                <a:latin typeface="Cabin"/>
                <a:ea typeface="Cabin"/>
                <a:cs typeface="Cabin"/>
                <a:sym typeface="Cabin"/>
              </a:rPr>
              <a:t>Do not replicate data</a:t>
            </a:r>
            <a:r>
              <a:rPr b="0" i="0" lang="en" sz="2000" u="none" cap="none" strike="noStrike">
                <a:solidFill>
                  <a:schemeClr val="lt1"/>
                </a:solidFill>
                <a:latin typeface="Cabin"/>
                <a:ea typeface="Cabin"/>
                <a:cs typeface="Cabin"/>
                <a:sym typeface="Cabin"/>
              </a:rPr>
              <a:t> - reference data - point at data</a:t>
            </a:r>
          </a:p>
          <a:p>
            <a:pPr indent="-355600" lvl="0" marL="457200" marR="0" rtl="0" algn="l">
              <a:lnSpc>
                <a:spcPct val="100000"/>
              </a:lnSpc>
              <a:spcBef>
                <a:spcPts val="600"/>
              </a:spcBef>
              <a:spcAft>
                <a:spcPts val="0"/>
              </a:spcAft>
              <a:buSzPct val="100000"/>
              <a:buFont typeface="Cabin"/>
            </a:pPr>
            <a:r>
              <a:rPr b="0" i="0" lang="en" sz="2000" u="none" cap="none" strike="noStrike">
                <a:solidFill>
                  <a:schemeClr val="lt1"/>
                </a:solidFill>
                <a:latin typeface="Cabin"/>
                <a:ea typeface="Cabin"/>
                <a:cs typeface="Cabin"/>
                <a:sym typeface="Cabin"/>
              </a:rPr>
              <a:t>Use </a:t>
            </a:r>
            <a:r>
              <a:rPr b="0" i="0" lang="en" sz="2000" u="none" cap="none" strike="noStrike">
                <a:solidFill>
                  <a:srgbClr val="00FF00"/>
                </a:solidFill>
                <a:latin typeface="Cabin"/>
                <a:ea typeface="Cabin"/>
                <a:cs typeface="Cabin"/>
                <a:sym typeface="Cabin"/>
              </a:rPr>
              <a:t>integers for keys</a:t>
            </a:r>
            <a:r>
              <a:rPr b="0" i="0" lang="en" sz="2000" u="none" cap="none" strike="noStrike">
                <a:solidFill>
                  <a:schemeClr val="lt1"/>
                </a:solidFill>
                <a:latin typeface="Cabin"/>
                <a:ea typeface="Cabin"/>
                <a:cs typeface="Cabin"/>
                <a:sym typeface="Cabin"/>
              </a:rPr>
              <a:t> and for references</a:t>
            </a:r>
          </a:p>
          <a:p>
            <a:pPr indent="-355600" lvl="0" marL="457200" marR="0" rtl="0" algn="l">
              <a:lnSpc>
                <a:spcPct val="100000"/>
              </a:lnSpc>
              <a:spcBef>
                <a:spcPts val="600"/>
              </a:spcBef>
              <a:spcAft>
                <a:spcPts val="0"/>
              </a:spcAft>
              <a:buSzPct val="100000"/>
            </a:pPr>
            <a:r>
              <a:rPr b="0" i="0" lang="en" sz="2000" u="none" cap="none" strike="noStrike">
                <a:solidFill>
                  <a:schemeClr val="lt1"/>
                </a:solidFill>
                <a:latin typeface="Cabin"/>
                <a:ea typeface="Cabin"/>
                <a:cs typeface="Cabin"/>
                <a:sym typeface="Cabin"/>
              </a:rPr>
              <a:t>Add a special </a:t>
            </a:r>
            <a:r>
              <a:rPr b="0" i="0" lang="en" sz="2000" u="none" cap="none" strike="noStrike">
                <a:solidFill>
                  <a:schemeClr val="lt1"/>
                </a:solidFill>
                <a:latin typeface="Arial"/>
                <a:ea typeface="Arial"/>
                <a:cs typeface="Arial"/>
                <a:sym typeface="Arial"/>
              </a:rPr>
              <a:t>“</a:t>
            </a:r>
            <a:r>
              <a:rPr b="0" i="0" lang="en" sz="2000" u="none" cap="none" strike="noStrike">
                <a:solidFill>
                  <a:srgbClr val="FF7F00"/>
                </a:solidFill>
                <a:latin typeface="Cabin"/>
                <a:ea typeface="Cabin"/>
                <a:cs typeface="Cabin"/>
                <a:sym typeface="Cabin"/>
              </a:rPr>
              <a:t>key</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column to each table which we will make references to.   By convention, many programmers call this column </a:t>
            </a:r>
            <a:r>
              <a:rPr b="0" i="0" lang="en" sz="2000" u="none" cap="none" strike="noStrike">
                <a:solidFill>
                  <a:schemeClr val="lt1"/>
                </a:solidFill>
                <a:latin typeface="Arial"/>
                <a:ea typeface="Arial"/>
                <a:cs typeface="Arial"/>
                <a:sym typeface="Arial"/>
              </a:rPr>
              <a:t>“</a:t>
            </a:r>
            <a:r>
              <a:rPr b="0" i="0" lang="en" sz="2000" u="none" cap="none" strike="noStrike">
                <a:solidFill>
                  <a:srgbClr val="FF7F00"/>
                </a:solidFill>
                <a:latin typeface="Cabin"/>
                <a:ea typeface="Cabin"/>
                <a:cs typeface="Cabin"/>
                <a:sym typeface="Cabin"/>
              </a:rPr>
              <a:t>id</a:t>
            </a:r>
            <a:r>
              <a:rPr b="0" i="0" lang="en" sz="2000" u="none" cap="none" strike="noStrike">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http://en.wikipedia.org/wiki/Database_normalization</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b="0" l="0" r="0" t="0"/>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We want to keep track of which band is the </a:t>
            </a:r>
            <a:r>
              <a:rPr b="0" i="0" lang="en" sz="2000" u="none" cap="none" strike="noStrike">
                <a:solidFill>
                  <a:schemeClr val="lt1"/>
                </a:solidFill>
                <a:latin typeface="Arial"/>
                <a:ea typeface="Arial"/>
                <a:cs typeface="Arial"/>
                <a:sym typeface="Arial"/>
              </a:rPr>
              <a:t>“</a:t>
            </a:r>
            <a:r>
              <a:rPr b="0" i="0" lang="en" sz="2000" u="none" cap="none" strike="noStrike">
                <a:solidFill>
                  <a:srgbClr val="FF00FF"/>
                </a:solidFill>
                <a:latin typeface="Cabin"/>
                <a:ea typeface="Cabin"/>
                <a:cs typeface="Cabin"/>
                <a:sym typeface="Cabin"/>
              </a:rPr>
              <a:t>creator</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of each music track...</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What album</a:t>
            </a:r>
            <a:r>
              <a:rPr b="0" i="0" lang="en" sz="2000" u="none" cap="none" strike="noStrike">
                <a:solidFill>
                  <a:schemeClr val="lt1"/>
                </a:solidFill>
                <a:latin typeface="Cabin"/>
                <a:ea typeface="Cabin"/>
                <a:cs typeface="Cabin"/>
                <a:sym typeface="Cabin"/>
              </a:rPr>
              <a:t> does this song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belong to</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Clr>
                <a:srgbClr val="000000"/>
              </a:buClr>
              <a:buFont typeface="Arial"/>
              <a:buNone/>
            </a:pPr>
            <a:r>
              <a:t/>
            </a:r>
            <a:endParaRPr b="0" i="0" sz="2000" u="none" cap="none" strike="noStrike">
              <a:solidFill>
                <a:schemeClr val="lt1"/>
              </a:solidFill>
              <a:latin typeface="Cabin"/>
              <a:ea typeface="Cabin"/>
              <a:cs typeface="Cabin"/>
              <a:sym typeface="Cabin"/>
            </a:endParaRP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cap="rnd" cmpd="sng" w="63500">
            <a:solidFill>
              <a:srgbClr val="FF00FF"/>
            </a:solidFill>
            <a:prstDash val="solid"/>
            <a:miter/>
            <a:headEnd len="med" w="med" type="stealth"/>
            <a:tailEnd len="med" w="med" type="none"/>
          </a:ln>
        </p:spPr>
      </p:cxnSp>
      <p:cxnSp>
        <p:nvCxnSpPr>
          <p:cNvPr id="594" name="Shape 594"/>
          <p:cNvCxnSpPr/>
          <p:nvPr/>
        </p:nvCxnSpPr>
        <p:spPr>
          <a:xfrm>
            <a:off x="5717678" y="1410890"/>
            <a:ext cx="1395709" cy="889396"/>
          </a:xfrm>
          <a:prstGeom prst="straightConnector1">
            <a:avLst/>
          </a:prstGeom>
          <a:noFill/>
          <a:ln cap="rnd" cmpd="sng" w="63500">
            <a:solidFill>
              <a:srgbClr val="FF00FF"/>
            </a:solidFill>
            <a:prstDash val="solid"/>
            <a:miter/>
            <a:headEnd len="med" w="med" type="stealth"/>
            <a:tailEnd len="med" w="med" type="none"/>
          </a:ln>
        </p:spPr>
      </p:cxnSp>
      <p:cxnSp>
        <p:nvCxnSpPr>
          <p:cNvPr id="595" name="Shape 595"/>
          <p:cNvCxnSpPr/>
          <p:nvPr/>
        </p:nvCxnSpPr>
        <p:spPr>
          <a:xfrm>
            <a:off x="2434232" y="1368028"/>
            <a:ext cx="1037629" cy="7786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9" name="Shape 599"/>
        <p:cNvGrpSpPr/>
        <p:nvPr/>
      </p:nvGrpSpPr>
      <p:grpSpPr>
        <a:xfrm>
          <a:off x="0" y="0"/>
          <a:ext cx="0" cy="0"/>
          <a:chOff x="0" y="0"/>
          <a:chExt cx="0" cy="0"/>
        </a:xfrm>
      </p:grpSpPr>
      <p:pic>
        <p:nvPicPr>
          <p:cNvPr descr="Screen Shot 2015-08-10 at 11.35.43 AM.png" id="600" name="Shape 600"/>
          <p:cNvPicPr preferRelativeResize="0"/>
          <p:nvPr/>
        </p:nvPicPr>
        <p:blipFill rotWithShape="1">
          <a:blip r:embed="rId3">
            <a:alphaModFix/>
          </a:blip>
          <a:srcRect b="0" l="0" r="0" t="0"/>
          <a:stretch/>
        </p:blipFill>
        <p:spPr>
          <a:xfrm>
            <a:off x="766440" y="3299931"/>
            <a:ext cx="4550498" cy="1654726"/>
          </a:xfrm>
          <a:prstGeom prst="rect">
            <a:avLst/>
          </a:prstGeom>
          <a:noFill/>
          <a:ln>
            <a:noFill/>
          </a:ln>
        </p:spPr>
      </p:pic>
      <p:pic>
        <p:nvPicPr>
          <p:cNvPr descr="Screen Shot 2015-08-10 at 11.36.01 AM.png" id="601" name="Shape 601"/>
          <p:cNvPicPr preferRelativeResize="0"/>
          <p:nvPr/>
        </p:nvPicPr>
        <p:blipFill rotWithShape="1">
          <a:blip r:embed="rId4">
            <a:alphaModFix/>
          </a:blip>
          <a:srcRect b="0" l="0" r="0" t="0"/>
          <a:stretch/>
        </p:blipFill>
        <p:spPr>
          <a:xfrm>
            <a:off x="4279106" y="1321593"/>
            <a:ext cx="2996528" cy="1640955"/>
          </a:xfrm>
          <a:prstGeom prst="rect">
            <a:avLst/>
          </a:prstGeom>
          <a:noFill/>
          <a:ln>
            <a:noFill/>
          </a:ln>
        </p:spPr>
      </p:pic>
      <p:sp>
        <p:nvSpPr>
          <p:cNvPr id="602" name="Shape 60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Integer Reference Pattern</a:t>
            </a:r>
          </a:p>
        </p:txBody>
      </p:sp>
      <p:sp>
        <p:nvSpPr>
          <p:cNvPr id="603" name="Shape 603"/>
          <p:cNvSpPr/>
          <p:nvPr/>
        </p:nvSpPr>
        <p:spPr>
          <a:xfrm>
            <a:off x="2209067" y="4084026"/>
            <a:ext cx="1035843" cy="250031"/>
          </a:xfrm>
          <a:prstGeom prst="roundRect">
            <a:avLst>
              <a:gd fmla="val 9257" name="adj"/>
            </a:avLst>
          </a:prstGeom>
          <a:noFill/>
          <a:ln cap="rnd" cmpd="sng" w="50800">
            <a:solidFill>
              <a:srgbClr val="FF7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604" name="Shape 604"/>
          <p:cNvCxnSpPr>
            <a:endCxn id="603" idx="0"/>
          </p:cNvCxnSpPr>
          <p:nvPr/>
        </p:nvCxnSpPr>
        <p:spPr>
          <a:xfrm flipH="1">
            <a:off x="2726988" y="2637726"/>
            <a:ext cx="1552200" cy="1446299"/>
          </a:xfrm>
          <a:prstGeom prst="straightConnector1">
            <a:avLst/>
          </a:prstGeom>
          <a:noFill/>
          <a:ln cap="rnd" cmpd="sng" w="63500">
            <a:solidFill>
              <a:srgbClr val="FF7F00"/>
            </a:solidFill>
            <a:prstDash val="solid"/>
            <a:miter/>
            <a:headEnd len="med" w="med" type="stealth"/>
            <a:tailEnd len="med" w="med" type="none"/>
          </a:ln>
        </p:spPr>
      </p:cxnSp>
      <p:sp>
        <p:nvSpPr>
          <p:cNvPr id="605" name="Shape 605"/>
          <p:cNvSpPr txBox="1"/>
          <p:nvPr/>
        </p:nvSpPr>
        <p:spPr>
          <a:xfrm>
            <a:off x="312539" y="2082403"/>
            <a:ext cx="3636168"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We use integers to reference rows in another table</a:t>
            </a:r>
          </a:p>
        </p:txBody>
      </p:sp>
      <p:sp>
        <p:nvSpPr>
          <p:cNvPr id="606" name="Shape 606"/>
          <p:cNvSpPr txBox="1"/>
          <p:nvPr/>
        </p:nvSpPr>
        <p:spPr>
          <a:xfrm>
            <a:off x="5398133" y="3328506"/>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sp>
        <p:nvSpPr>
          <p:cNvPr id="607" name="Shape 607"/>
          <p:cNvSpPr txBox="1"/>
          <p:nvPr/>
        </p:nvSpPr>
        <p:spPr>
          <a:xfrm>
            <a:off x="7389316" y="1344123"/>
            <a:ext cx="66972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b="0" l="0" r="0" t="0"/>
          <a:stretch/>
        </p:blipFill>
        <p:spPr>
          <a:xfrm>
            <a:off x="860667" y="95146"/>
            <a:ext cx="7293712" cy="3132505"/>
          </a:xfrm>
          <a:prstGeom prst="rect">
            <a:avLst/>
          </a:prstGeom>
          <a:noFill/>
          <a:ln>
            <a:noFill/>
          </a:ln>
        </p:spPr>
      </p:pic>
      <p:sp>
        <p:nvSpPr>
          <p:cNvPr id="235" name="Shape 235"/>
          <p:cNvSpPr txBox="1"/>
          <p:nvPr/>
        </p:nvSpPr>
        <p:spPr>
          <a:xfrm>
            <a:off x="241101" y="3421856"/>
            <a:ext cx="8651081" cy="1521618"/>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1900" u="none" cap="none" strike="noStrike">
                <a:solidFill>
                  <a:srgbClr val="FFFF00"/>
                </a:solidFill>
                <a:latin typeface="Cabin"/>
                <a:ea typeface="Cabin"/>
                <a:cs typeface="Cabin"/>
                <a:sym typeface="Cabin"/>
              </a:rPr>
              <a:t>A </a:t>
            </a:r>
            <a:r>
              <a:rPr b="0" i="0" lang="en" sz="1900" u="none" cap="none" strike="noStrike">
                <a:solidFill>
                  <a:srgbClr val="00FF00"/>
                </a:solidFill>
                <a:latin typeface="Cabin"/>
                <a:ea typeface="Cabin"/>
                <a:cs typeface="Cabin"/>
                <a:sym typeface="Cabin"/>
              </a:rPr>
              <a:t>relation</a:t>
            </a:r>
            <a:r>
              <a:rPr b="0" i="0" lang="en" sz="1900" u="none" cap="none" strike="noStrike">
                <a:solidFill>
                  <a:srgbClr val="FFFF00"/>
                </a:solidFill>
                <a:latin typeface="Cabin"/>
                <a:ea typeface="Cabin"/>
                <a:cs typeface="Cabin"/>
                <a:sym typeface="Cabin"/>
              </a:rPr>
              <a:t> is defined as a </a:t>
            </a:r>
            <a:r>
              <a:rPr b="0" i="0" lang="en" sz="1900" u="none" cap="none" strike="noStrike">
                <a:solidFill>
                  <a:srgbClr val="00FF00"/>
                </a:solidFill>
                <a:latin typeface="Cabin"/>
                <a:ea typeface="Cabin"/>
                <a:cs typeface="Cabin"/>
                <a:sym typeface="Cabin"/>
              </a:rPr>
              <a:t>set of </a:t>
            </a:r>
            <a:r>
              <a:rPr b="0" i="0" lang="en" sz="1900" u="none" cap="none" strike="noStrike">
                <a:solidFill>
                  <a:srgbClr val="FF7F00"/>
                </a:solidFill>
                <a:latin typeface="Cabin"/>
                <a:ea typeface="Cabin"/>
                <a:cs typeface="Cabin"/>
                <a:sym typeface="Cabin"/>
              </a:rPr>
              <a:t>tuples</a:t>
            </a:r>
            <a:r>
              <a:rPr b="0" i="0" lang="en" sz="1900" u="none" cap="none" strike="noStrike">
                <a:solidFill>
                  <a:srgbClr val="FFFF00"/>
                </a:solidFill>
                <a:latin typeface="Cabin"/>
                <a:ea typeface="Cabin"/>
                <a:cs typeface="Cabin"/>
                <a:sym typeface="Cabin"/>
              </a:rPr>
              <a:t> that have the same </a:t>
            </a:r>
            <a:r>
              <a:rPr b="0" i="0" lang="en" sz="1900" u="none" cap="none" strike="noStrike">
                <a:solidFill>
                  <a:srgbClr val="FF00FF"/>
                </a:solidFill>
                <a:latin typeface="Cabin"/>
                <a:ea typeface="Cabin"/>
                <a:cs typeface="Cabin"/>
                <a:sym typeface="Cabin"/>
              </a:rPr>
              <a:t>attributes</a:t>
            </a:r>
            <a:r>
              <a:rPr b="0" i="0" lang="en" sz="1900" u="none" cap="none" strike="noStrike">
                <a:solidFill>
                  <a:srgbClr val="FFFF00"/>
                </a:solidFill>
                <a:latin typeface="Cabin"/>
                <a:ea typeface="Cabin"/>
                <a:cs typeface="Cabin"/>
                <a:sym typeface="Cabin"/>
              </a:rPr>
              <a:t>.   A </a:t>
            </a:r>
            <a:r>
              <a:rPr b="0" i="0" lang="en" sz="1900" u="none" cap="none" strike="noStrike">
                <a:solidFill>
                  <a:srgbClr val="FF7F00"/>
                </a:solidFill>
                <a:latin typeface="Cabin"/>
                <a:ea typeface="Cabin"/>
                <a:cs typeface="Cabin"/>
                <a:sym typeface="Cabin"/>
              </a:rPr>
              <a:t>tuple</a:t>
            </a:r>
            <a:r>
              <a:rPr b="0" i="0" lang="en" sz="1900" u="none" cap="none" strike="noStrike">
                <a:solidFill>
                  <a:srgbClr val="FFFF00"/>
                </a:solidFill>
                <a:latin typeface="Cabin"/>
                <a:ea typeface="Cabin"/>
                <a:cs typeface="Cabin"/>
                <a:sym typeface="Cabin"/>
              </a:rPr>
              <a:t> usually represents </a:t>
            </a:r>
            <a:r>
              <a:rPr b="0" i="0" lang="en" sz="1900" u="none" cap="none" strike="noStrike">
                <a:solidFill>
                  <a:srgbClr val="FF7F00"/>
                </a:solidFill>
                <a:latin typeface="Cabin"/>
                <a:ea typeface="Cabin"/>
                <a:cs typeface="Cabin"/>
                <a:sym typeface="Cabin"/>
              </a:rPr>
              <a:t>an object</a:t>
            </a:r>
            <a:r>
              <a:rPr b="0" i="0" lang="en" sz="1900" u="none" cap="none" strike="noStrike">
                <a:solidFill>
                  <a:srgbClr val="FFFF00"/>
                </a:solidFill>
                <a:latin typeface="Cabin"/>
                <a:ea typeface="Cabin"/>
                <a:cs typeface="Cabin"/>
                <a:sym typeface="Cabin"/>
              </a:rPr>
              <a:t> and information about that object.  </a:t>
            </a:r>
            <a:r>
              <a:rPr b="0" i="0" lang="en" sz="1900" u="none" cap="none" strike="noStrike">
                <a:solidFill>
                  <a:srgbClr val="FF7F00"/>
                </a:solidFill>
                <a:latin typeface="Cabin"/>
                <a:ea typeface="Cabin"/>
                <a:cs typeface="Cabin"/>
                <a:sym typeface="Cabin"/>
              </a:rPr>
              <a:t>Objects</a:t>
            </a:r>
            <a:r>
              <a:rPr b="0" i="0" lang="en" sz="1900" u="none" cap="none" strike="noStrike">
                <a:solidFill>
                  <a:srgbClr val="FFFF00"/>
                </a:solidFill>
                <a:latin typeface="Cabin"/>
                <a:ea typeface="Cabin"/>
                <a:cs typeface="Cabin"/>
                <a:sym typeface="Cabin"/>
              </a:rPr>
              <a:t> are typically physical objects or concepts.   A </a:t>
            </a:r>
            <a:r>
              <a:rPr b="0" i="0" lang="en" sz="1900" u="none" cap="none" strike="noStrike">
                <a:solidFill>
                  <a:srgbClr val="00FF00"/>
                </a:solidFill>
                <a:latin typeface="Cabin"/>
                <a:ea typeface="Cabin"/>
                <a:cs typeface="Cabin"/>
                <a:sym typeface="Cabin"/>
              </a:rPr>
              <a:t>relation</a:t>
            </a:r>
            <a:r>
              <a:rPr b="0" i="0" lang="en" sz="1900" u="none" cap="none" strike="noStrike">
                <a:solidFill>
                  <a:srgbClr val="FFFF00"/>
                </a:solidFill>
                <a:latin typeface="Cabin"/>
                <a:ea typeface="Cabin"/>
                <a:cs typeface="Cabin"/>
                <a:sym typeface="Cabin"/>
              </a:rPr>
              <a:t> is usually described as a </a:t>
            </a:r>
            <a:r>
              <a:rPr b="0" i="0" lang="en" sz="1900" u="none" cap="none" strike="noStrike">
                <a:solidFill>
                  <a:srgbClr val="00FF00"/>
                </a:solidFill>
                <a:latin typeface="Cabin"/>
                <a:ea typeface="Cabin"/>
                <a:cs typeface="Cabin"/>
                <a:sym typeface="Cabin"/>
              </a:rPr>
              <a:t>table</a:t>
            </a:r>
            <a:r>
              <a:rPr b="0" i="0" lang="en" sz="1900" u="none" cap="none" strike="noStrike">
                <a:solidFill>
                  <a:srgbClr val="FFFF00"/>
                </a:solidFill>
                <a:latin typeface="Cabin"/>
                <a:ea typeface="Cabin"/>
                <a:cs typeface="Cabin"/>
                <a:sym typeface="Cabin"/>
              </a:rPr>
              <a:t>, which is organized into </a:t>
            </a:r>
            <a:r>
              <a:rPr b="0" i="0" lang="en" sz="1900" u="none" cap="none" strike="noStrike">
                <a:solidFill>
                  <a:srgbClr val="FF7F00"/>
                </a:solidFill>
                <a:latin typeface="Cabin"/>
                <a:ea typeface="Cabin"/>
                <a:cs typeface="Cabin"/>
                <a:sym typeface="Cabin"/>
              </a:rPr>
              <a:t>rows</a:t>
            </a:r>
            <a:r>
              <a:rPr b="0" i="0" lang="en" sz="1900" u="none" cap="none" strike="noStrike">
                <a:solidFill>
                  <a:srgbClr val="FFFF00"/>
                </a:solidFill>
                <a:latin typeface="Cabin"/>
                <a:ea typeface="Cabin"/>
                <a:cs typeface="Cabin"/>
                <a:sym typeface="Cabin"/>
              </a:rPr>
              <a:t> and </a:t>
            </a:r>
            <a:r>
              <a:rPr b="0" i="0" lang="en" sz="1900" u="none" cap="none" strike="noStrike">
                <a:solidFill>
                  <a:srgbClr val="FF00FF"/>
                </a:solidFill>
                <a:latin typeface="Cabin"/>
                <a:ea typeface="Cabin"/>
                <a:cs typeface="Cabin"/>
                <a:sym typeface="Cabin"/>
              </a:rPr>
              <a:t>columns</a:t>
            </a:r>
            <a:r>
              <a:rPr b="0" i="0" lang="en" sz="1900" u="none" cap="none" strike="noStrike">
                <a:solidFill>
                  <a:srgbClr val="FFFF00"/>
                </a:solidFill>
                <a:latin typeface="Cabin"/>
                <a:ea typeface="Cabin"/>
                <a:cs typeface="Cabin"/>
                <a:sym typeface="Cabin"/>
              </a:rPr>
              <a:t>.   All the data</a:t>
            </a:r>
            <a:r>
              <a:rPr b="0" i="0" lang="en" sz="1900" u="sng" cap="none" strike="noStrike">
                <a:solidFill>
                  <a:schemeClr val="hlink"/>
                </a:solidFill>
                <a:latin typeface="Cabin"/>
                <a:ea typeface="Cabin"/>
                <a:cs typeface="Cabin"/>
                <a:sym typeface="Cabin"/>
                <a:hlinkClick r:id="rId4"/>
              </a:rPr>
              <a:t> </a:t>
            </a:r>
            <a:r>
              <a:rPr b="0" i="0" lang="en" sz="1900" u="none" cap="none" strike="noStrike">
                <a:solidFill>
                  <a:srgbClr val="FFFF00"/>
                </a:solidFill>
                <a:latin typeface="Cabin"/>
                <a:ea typeface="Cabin"/>
                <a:cs typeface="Cabin"/>
                <a:sym typeface="Cabin"/>
              </a:rPr>
              <a:t>referenced by an </a:t>
            </a:r>
            <a:r>
              <a:rPr b="0" i="0" lang="en" sz="1900" u="none" cap="none" strike="noStrike">
                <a:solidFill>
                  <a:srgbClr val="FF00FF"/>
                </a:solidFill>
                <a:latin typeface="Cabin"/>
                <a:ea typeface="Cabin"/>
                <a:cs typeface="Cabin"/>
                <a:sym typeface="Cabin"/>
              </a:rPr>
              <a:t>attribute</a:t>
            </a:r>
            <a:r>
              <a:rPr b="0" i="0" lang="en" sz="1900" u="none" cap="none" strike="noStrike">
                <a:solidFill>
                  <a:srgbClr val="FFFF00"/>
                </a:solidFill>
                <a:latin typeface="Cabin"/>
                <a:ea typeface="Cabin"/>
                <a:cs typeface="Cabin"/>
                <a:sym typeface="Cabin"/>
              </a:rPr>
              <a:t> are in the same domain and </a:t>
            </a:r>
            <a:r>
              <a:rPr b="0" i="0" lang="en" sz="1900" u="none" cap="none" strike="noStrike">
                <a:solidFill>
                  <a:srgbClr val="FF00FF"/>
                </a:solidFill>
                <a:latin typeface="Cabin"/>
                <a:ea typeface="Cabin"/>
                <a:cs typeface="Cabin"/>
                <a:sym typeface="Cabin"/>
              </a:rPr>
              <a:t>conform to the same constraints.</a:t>
            </a:r>
            <a:r>
              <a:rPr b="0" i="0" lang="en" sz="1900" u="none" cap="none" strike="noStrike">
                <a:solidFill>
                  <a:srgbClr val="FFFF00"/>
                </a:solidFill>
                <a:latin typeface="Cabin"/>
                <a:ea typeface="Cabin"/>
                <a:cs typeface="Cabin"/>
                <a:sym typeface="Cabin"/>
              </a:rPr>
              <a:t>  (Wikipedia)</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sp>
        <p:nvSpPr>
          <p:cNvPr id="612" name="Shape 61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Key Terminology</a:t>
            </a:r>
          </a:p>
        </p:txBody>
      </p:sp>
      <p:sp>
        <p:nvSpPr>
          <p:cNvPr id="613" name="Shape 61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none" cap="none" strike="noStrike">
                <a:solidFill>
                  <a:schemeClr val="lt1"/>
                </a:solidFill>
                <a:latin typeface="Cabin"/>
                <a:ea typeface="Cabin"/>
                <a:cs typeface="Cabin"/>
                <a:sym typeface="Cabin"/>
              </a:rPr>
              <a:t>Finding our way around....</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7" name="Shape 617"/>
        <p:cNvGrpSpPr/>
        <p:nvPr/>
      </p:nvGrpSpPr>
      <p:grpSpPr>
        <a:xfrm>
          <a:off x="0" y="0"/>
          <a:ext cx="0" cy="0"/>
          <a:chOff x="0" y="0"/>
          <a:chExt cx="0" cy="0"/>
        </a:xfrm>
      </p:grpSpPr>
      <p:sp>
        <p:nvSpPr>
          <p:cNvPr id="618" name="Shape 61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Three Kinds of Keys</a:t>
            </a:r>
          </a:p>
        </p:txBody>
      </p:sp>
      <p:sp>
        <p:nvSpPr>
          <p:cNvPr id="619" name="Shape 619"/>
          <p:cNvSpPr txBox="1"/>
          <p:nvPr>
            <p:ph idx="1" type="body"/>
          </p:nvPr>
        </p:nvSpPr>
        <p:spPr>
          <a:xfrm>
            <a:off x="650081" y="1464468"/>
            <a:ext cx="472201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Primary key</a:t>
            </a:r>
            <a:r>
              <a:rPr b="0" i="0" lang="en" sz="2000" u="none" cap="none" strike="noStrike">
                <a:solidFill>
                  <a:schemeClr val="lt1"/>
                </a:solidFill>
                <a:latin typeface="Cabin"/>
                <a:ea typeface="Cabin"/>
                <a:cs typeface="Cabin"/>
                <a:sym typeface="Cabin"/>
              </a:rPr>
              <a:t> - generally an integer auto-increment field</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Logical key</a:t>
            </a:r>
            <a:r>
              <a:rPr b="0" i="0" lang="en" sz="2000" u="none" cap="none" strike="noStrike">
                <a:solidFill>
                  <a:schemeClr val="lt1"/>
                </a:solidFill>
                <a:latin typeface="Cabin"/>
                <a:ea typeface="Cabin"/>
                <a:cs typeface="Cabin"/>
                <a:sym typeface="Cabin"/>
              </a:rPr>
              <a:t> - What the outside world uses for lookup</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Foreign key</a:t>
            </a:r>
            <a:r>
              <a:rPr b="0" i="0" lang="en" sz="2000" u="none" cap="none" strike="noStrike">
                <a:solidFill>
                  <a:schemeClr val="lt1"/>
                </a:solidFill>
                <a:latin typeface="Cabin"/>
                <a:ea typeface="Cabin"/>
                <a:cs typeface="Cabin"/>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500" u="none" cap="none" strike="noStrike">
                <a:solidFill>
                  <a:srgbClr val="FFFF00"/>
                </a:solidFill>
                <a:latin typeface="Cabin"/>
                <a:ea typeface="Cabin"/>
                <a:cs typeface="Cabin"/>
                <a:sym typeface="Cabin"/>
              </a:rPr>
              <a:t> Album</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rgbClr val="00FF00"/>
              </a:buClr>
              <a:buSzPct val="25000"/>
              <a:buFont typeface="Cabin"/>
              <a:buNone/>
            </a:pPr>
            <a:r>
              <a:rPr b="0" i="0" lang="en" sz="2500" u="none" cap="none" strike="noStrike">
                <a:solidFill>
                  <a:srgbClr val="00FF00"/>
                </a:solidFill>
                <a:latin typeface="Cabin"/>
                <a:ea typeface="Cabin"/>
                <a:cs typeface="Cabin"/>
                <a:sym typeface="Cabin"/>
              </a:rPr>
              <a:t> title</a:t>
            </a:r>
          </a:p>
          <a:p>
            <a:pPr indent="0" lvl="0" marL="0" marR="0" rtl="0" algn="l">
              <a:lnSpc>
                <a:spcPct val="100000"/>
              </a:lnSpc>
              <a:spcBef>
                <a:spcPts val="0"/>
              </a:spcBef>
              <a:spcAft>
                <a:spcPts val="0"/>
              </a:spcAft>
              <a:buClr>
                <a:srgbClr val="FF00FF"/>
              </a:buClr>
              <a:buSzPct val="25000"/>
              <a:buFont typeface="Cabin"/>
              <a:buNone/>
            </a:pPr>
            <a:r>
              <a:rPr b="0" i="0" lang="en" sz="2500" u="none" cap="none" strike="noStrike">
                <a:solidFill>
                  <a:srgbClr val="FF00FF"/>
                </a:solidFill>
                <a:latin typeface="Cabin"/>
                <a:ea typeface="Cabin"/>
                <a:cs typeface="Cabin"/>
                <a:sym typeface="Cabin"/>
              </a:rPr>
              <a:t> artist_id</a:t>
            </a:r>
          </a:p>
          <a:p>
            <a:pPr indent="0" lvl="0" marL="0" marR="0" rtl="0" algn="l">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 ...</a:t>
            </a:r>
          </a:p>
        </p:txBody>
      </p:sp>
      <p:cxnSp>
        <p:nvCxnSpPr>
          <p:cNvPr id="621" name="Shape 621"/>
          <p:cNvCxnSpPr/>
          <p:nvPr/>
        </p:nvCxnSpPr>
        <p:spPr>
          <a:xfrm flipH="1">
            <a:off x="7869114" y="2915542"/>
            <a:ext cx="556319" cy="408085"/>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Primary Key Rules</a:t>
            </a:r>
          </a:p>
        </p:txBody>
      </p:sp>
      <p:sp>
        <p:nvSpPr>
          <p:cNvPr id="627" name="Shape 627"/>
          <p:cNvSpPr txBox="1"/>
          <p:nvPr>
            <p:ph idx="1" type="body"/>
          </p:nvPr>
        </p:nvSpPr>
        <p:spPr>
          <a:xfrm>
            <a:off x="650081" y="1464468"/>
            <a:ext cx="5193506" cy="3207543"/>
          </a:xfrm>
          <a:prstGeom prst="rect">
            <a:avLst/>
          </a:prstGeom>
          <a:noFill/>
          <a:ln>
            <a:noFill/>
          </a:ln>
        </p:spPr>
        <p:txBody>
          <a:bodyPr anchorCtr="0" anchor="ctr" bIns="21425" lIns="21425" rIns="21425" tIns="21425">
            <a:noAutofit/>
          </a:bodyPr>
          <a:lstStyle/>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Best practices</a:t>
            </a:r>
          </a:p>
          <a:p>
            <a:pPr indent="-254000" lvl="0" marL="2540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Never use your </a:t>
            </a:r>
            <a:r>
              <a:rPr b="0" i="0" lang="en" sz="2000" u="none" cap="none" strike="noStrike">
                <a:solidFill>
                  <a:srgbClr val="00FF00"/>
                </a:solidFill>
                <a:latin typeface="Cabin"/>
                <a:ea typeface="Cabin"/>
                <a:cs typeface="Cabin"/>
                <a:sym typeface="Cabin"/>
              </a:rPr>
              <a:t>logical key</a:t>
            </a:r>
            <a:r>
              <a:rPr b="0" i="0" lang="en" sz="2000" u="none" cap="none" strike="noStrike">
                <a:solidFill>
                  <a:schemeClr val="lt1"/>
                </a:solidFill>
                <a:latin typeface="Cabin"/>
                <a:ea typeface="Cabin"/>
                <a:cs typeface="Cabin"/>
                <a:sym typeface="Cabin"/>
              </a:rPr>
              <a:t> as the </a:t>
            </a:r>
            <a:r>
              <a:rPr b="0" i="0" lang="en" sz="2000" u="none" cap="none" strike="noStrike">
                <a:solidFill>
                  <a:srgbClr val="FF7F00"/>
                </a:solidFill>
                <a:latin typeface="Cabin"/>
                <a:ea typeface="Cabin"/>
                <a:cs typeface="Cabin"/>
                <a:sym typeface="Cabin"/>
              </a:rPr>
              <a:t>primary key</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Logical keys</a:t>
            </a:r>
            <a:r>
              <a:rPr b="0" i="0" lang="en" sz="2000" u="none" cap="none" strike="noStrike">
                <a:solidFill>
                  <a:schemeClr val="lt1"/>
                </a:solidFill>
                <a:latin typeface="Cabin"/>
                <a:ea typeface="Cabin"/>
                <a:cs typeface="Cabin"/>
                <a:sym typeface="Cabin"/>
              </a:rPr>
              <a:t> can and do change, albeit slowly</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Relationships</a:t>
            </a:r>
            <a:r>
              <a:rPr b="0" i="0" lang="en" sz="2000" u="none" cap="none" strike="noStrike">
                <a:solidFill>
                  <a:schemeClr val="lt1"/>
                </a:solidFill>
                <a:latin typeface="Cabin"/>
                <a:ea typeface="Cabin"/>
                <a:cs typeface="Cabin"/>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User</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  login</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password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name</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email</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created_at</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modified_at</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login_at</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2" name="Shape 632"/>
        <p:cNvGrpSpPr/>
        <p:nvPr/>
      </p:nvGrpSpPr>
      <p:grpSpPr>
        <a:xfrm>
          <a:off x="0" y="0"/>
          <a:ext cx="0" cy="0"/>
          <a:chOff x="0" y="0"/>
          <a:chExt cx="0" cy="0"/>
        </a:xfrm>
      </p:grpSpPr>
      <p:sp>
        <p:nvSpPr>
          <p:cNvPr id="633" name="Shape 63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Foreign Keys</a:t>
            </a:r>
          </a:p>
        </p:txBody>
      </p:sp>
      <p:sp>
        <p:nvSpPr>
          <p:cNvPr id="634" name="Shape 634"/>
          <p:cNvSpPr txBox="1"/>
          <p:nvPr>
            <p:ph idx="1" type="body"/>
          </p:nvPr>
        </p:nvSpPr>
        <p:spPr>
          <a:xfrm>
            <a:off x="650081" y="1378743"/>
            <a:ext cx="4293393" cy="35504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A</a:t>
            </a:r>
            <a:r>
              <a:rPr b="0" i="0" lang="en" sz="2000" u="none" cap="none" strike="noStrike">
                <a:solidFill>
                  <a:srgbClr val="FF00FF"/>
                </a:solidFill>
                <a:latin typeface="Cabin"/>
                <a:ea typeface="Cabin"/>
                <a:cs typeface="Cabin"/>
                <a:sym typeface="Cabin"/>
              </a:rPr>
              <a:t> foreign key</a:t>
            </a:r>
            <a:r>
              <a:rPr b="0" i="0" lang="en" sz="2000" u="none" cap="none" strike="noStrike">
                <a:solidFill>
                  <a:schemeClr val="lt1"/>
                </a:solidFill>
                <a:latin typeface="Cabin"/>
                <a:ea typeface="Cabin"/>
                <a:cs typeface="Cabin"/>
                <a:sym typeface="Cabin"/>
              </a:rPr>
              <a:t> is when a table has a column that contains a key which points to the </a:t>
            </a:r>
            <a:r>
              <a:rPr b="0" i="0" lang="en" sz="2000" u="none" cap="none" strike="noStrike">
                <a:solidFill>
                  <a:srgbClr val="FF7F00"/>
                </a:solidFill>
                <a:latin typeface="Cabin"/>
                <a:ea typeface="Cabin"/>
                <a:cs typeface="Cabin"/>
                <a:sym typeface="Cabin"/>
              </a:rPr>
              <a:t>primary key</a:t>
            </a:r>
            <a:r>
              <a:rPr b="0" i="0" lang="en" sz="2000" u="none" cap="none" strike="noStrike">
                <a:solidFill>
                  <a:schemeClr val="lt1"/>
                </a:solidFill>
                <a:latin typeface="Cabin"/>
                <a:ea typeface="Cabin"/>
                <a:cs typeface="Cabin"/>
                <a:sym typeface="Cabin"/>
              </a:rPr>
              <a:t> of another table.</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Artist</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name</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a:t>
            </a:r>
          </a:p>
        </p:txBody>
      </p:sp>
      <p:sp>
        <p:nvSpPr>
          <p:cNvPr id="636" name="Shape 636"/>
          <p:cNvSpPr txBox="1"/>
          <p:nvPr/>
        </p:nvSpPr>
        <p:spPr>
          <a:xfrm>
            <a:off x="7577127" y="1800225"/>
            <a:ext cx="1072304" cy="153596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Album</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title</a:t>
            </a:r>
          </a:p>
          <a:p>
            <a:pPr indent="0" lvl="0" marL="0" marR="0" rtl="0" algn="l">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 artist_id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a:t>
            </a:r>
          </a:p>
        </p:txBody>
      </p:sp>
      <p:cxnSp>
        <p:nvCxnSpPr>
          <p:cNvPr id="637" name="Shape 637"/>
          <p:cNvCxnSpPr/>
          <p:nvPr/>
        </p:nvCxnSpPr>
        <p:spPr>
          <a:xfrm>
            <a:off x="6363576" y="2528817"/>
            <a:ext cx="1213650" cy="3673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Relationship Building (in tables)</a:t>
            </a:r>
          </a:p>
        </p:txBody>
      </p:sp>
      <p:sp>
        <p:nvSpPr>
          <p:cNvPr id="643" name="Shape 64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650" name="Shape 650"/>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652" name="Shape 652"/>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653" name="Shape 653"/>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656" name="Shape 656"/>
          <p:cNvSpPr/>
          <p:nvPr/>
        </p:nvSpPr>
        <p:spPr>
          <a:xfrm>
            <a:off x="3589150" y="1235062"/>
            <a:ext cx="1077899" cy="2768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658" name="Shape 658"/>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659" name="Shape 659"/>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665" name="Shape 665"/>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666" name="Shape 666"/>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667" name="Shape 667"/>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668" name="Shape 668"/>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belongs-to</a:t>
            </a:r>
          </a:p>
        </p:txBody>
      </p:sp>
      <p:sp>
        <p:nvSpPr>
          <p:cNvPr id="669" name="Shape 669"/>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670" name="Shape 670"/>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71" name="Shape 671"/>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72" name="Shape 672"/>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673" name="Shape 673"/>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74" name="Shape 674"/>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75" name="Shape 675"/>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676" name="Shape 676"/>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677" name="Shape 677"/>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678" name="Shape 678"/>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679" name="Shape 679"/>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680" name="Shape 680"/>
          <p:cNvSpPr txBox="1"/>
          <p:nvPr/>
        </p:nvSpPr>
        <p:spPr>
          <a:xfrm>
            <a:off x="1021556" y="3018234"/>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681" name="Shape 681"/>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682" name="Shape 682"/>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683" name="Shape 683"/>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684" name="Shape 684"/>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
        <p:nvSpPr>
          <p:cNvPr id="685" name="Shape 685"/>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  </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691" name="Shape 691"/>
          <p:cNvSpPr txBox="1"/>
          <p:nvPr/>
        </p:nvSpPr>
        <p:spPr>
          <a:xfrm>
            <a:off x="4386262" y="14216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92" name="Shape 692"/>
          <p:cNvSpPr txBox="1"/>
          <p:nvPr/>
        </p:nvSpPr>
        <p:spPr>
          <a:xfrm>
            <a:off x="4386262" y="18502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93" name="Shape 693"/>
          <p:cNvSpPr txBox="1"/>
          <p:nvPr/>
        </p:nvSpPr>
        <p:spPr>
          <a:xfrm>
            <a:off x="7358062" y="39290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694" name="Shape 694"/>
          <p:cNvSpPr txBox="1"/>
          <p:nvPr/>
        </p:nvSpPr>
        <p:spPr>
          <a:xfrm>
            <a:off x="7358062" y="8429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95" name="Shape 695"/>
          <p:cNvSpPr txBox="1"/>
          <p:nvPr/>
        </p:nvSpPr>
        <p:spPr>
          <a:xfrm>
            <a:off x="7358062" y="12715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96" name="Shape 696"/>
          <p:cNvSpPr txBox="1"/>
          <p:nvPr/>
        </p:nvSpPr>
        <p:spPr>
          <a:xfrm>
            <a:off x="7358062" y="17145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697" name="Shape 697"/>
          <p:cNvSpPr txBox="1"/>
          <p:nvPr/>
        </p:nvSpPr>
        <p:spPr>
          <a:xfrm>
            <a:off x="7358062" y="21288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698" name="Shape 698"/>
          <p:cNvSpPr txBox="1"/>
          <p:nvPr/>
        </p:nvSpPr>
        <p:spPr>
          <a:xfrm>
            <a:off x="7358062" y="25717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699" name="Shape 699"/>
          <p:cNvSpPr txBox="1"/>
          <p:nvPr/>
        </p:nvSpPr>
        <p:spPr>
          <a:xfrm>
            <a:off x="7358062" y="30003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700" name="Shape 700"/>
          <p:cNvCxnSpPr/>
          <p:nvPr/>
        </p:nvCxnSpPr>
        <p:spPr>
          <a:xfrm>
            <a:off x="5832871" y="1655564"/>
            <a:ext cx="1432321" cy="1556444"/>
          </a:xfrm>
          <a:prstGeom prst="straightConnector1">
            <a:avLst/>
          </a:prstGeom>
          <a:noFill/>
          <a:ln cap="rnd" cmpd="sng" w="88900">
            <a:solidFill>
              <a:srgbClr val="FF00FF"/>
            </a:solidFill>
            <a:prstDash val="solid"/>
            <a:miter/>
            <a:headEnd len="med" w="med" type="stealth"/>
            <a:tailEnd len="med" w="med" type="none"/>
          </a:ln>
        </p:spPr>
      </p:cxnSp>
      <p:sp>
        <p:nvSpPr>
          <p:cNvPr id="701" name="Shape 701"/>
          <p:cNvSpPr txBox="1"/>
          <p:nvPr/>
        </p:nvSpPr>
        <p:spPr>
          <a:xfrm>
            <a:off x="637442" y="2453878"/>
            <a:ext cx="2000249"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702" name="Shape 702"/>
          <p:cNvSpPr txBox="1"/>
          <p:nvPr/>
        </p:nvSpPr>
        <p:spPr>
          <a:xfrm>
            <a:off x="1850231" y="5143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Artist</a:t>
            </a:r>
          </a:p>
        </p:txBody>
      </p:sp>
      <p:sp>
        <p:nvSpPr>
          <p:cNvPr id="703" name="Shape 703"/>
          <p:cNvSpPr txBox="1"/>
          <p:nvPr/>
        </p:nvSpPr>
        <p:spPr>
          <a:xfrm>
            <a:off x="1850231" y="9644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704" name="Shape 704"/>
          <p:cNvSpPr txBox="1"/>
          <p:nvPr/>
        </p:nvSpPr>
        <p:spPr>
          <a:xfrm>
            <a:off x="1850231" y="13930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705" name="Shape 705"/>
          <p:cNvSpPr txBox="1"/>
          <p:nvPr/>
        </p:nvSpPr>
        <p:spPr>
          <a:xfrm>
            <a:off x="4386262" y="2271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artist_id</a:t>
            </a:r>
          </a:p>
        </p:txBody>
      </p:sp>
      <p:sp>
        <p:nvSpPr>
          <p:cNvPr id="706" name="Shape 706"/>
          <p:cNvSpPr txBox="1"/>
          <p:nvPr/>
        </p:nvSpPr>
        <p:spPr>
          <a:xfrm>
            <a:off x="4736306" y="365045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Genre</a:t>
            </a:r>
          </a:p>
        </p:txBody>
      </p:sp>
      <p:sp>
        <p:nvSpPr>
          <p:cNvPr id="707" name="Shape 707"/>
          <p:cNvSpPr txBox="1"/>
          <p:nvPr/>
        </p:nvSpPr>
        <p:spPr>
          <a:xfrm>
            <a:off x="4736306" y="41005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708" name="Shape 708"/>
          <p:cNvSpPr txBox="1"/>
          <p:nvPr/>
        </p:nvSpPr>
        <p:spPr>
          <a:xfrm>
            <a:off x="4736306" y="45291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709" name="Shape 709"/>
          <p:cNvSpPr txBox="1"/>
          <p:nvPr/>
        </p:nvSpPr>
        <p:spPr>
          <a:xfrm>
            <a:off x="7358062" y="3414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genre_id</a:t>
            </a:r>
          </a:p>
        </p:txBody>
      </p:sp>
      <p:cxnSp>
        <p:nvCxnSpPr>
          <p:cNvPr id="710" name="Shape 710"/>
          <p:cNvCxnSpPr/>
          <p:nvPr/>
        </p:nvCxnSpPr>
        <p:spPr>
          <a:xfrm flipH="1" rot="10800000">
            <a:off x="6177557" y="3632596"/>
            <a:ext cx="1026020" cy="728662"/>
          </a:xfrm>
          <a:prstGeom prst="straightConnector1">
            <a:avLst/>
          </a:prstGeom>
          <a:noFill/>
          <a:ln cap="rnd" cmpd="sng" w="88900">
            <a:solidFill>
              <a:srgbClr val="FF00FF"/>
            </a:solidFill>
            <a:prstDash val="solid"/>
            <a:miter/>
            <a:headEnd len="med" w="med" type="stealth"/>
            <a:tailEnd len="med" w="med" type="none"/>
          </a:ln>
        </p:spPr>
      </p:cxnSp>
      <p:cxnSp>
        <p:nvCxnSpPr>
          <p:cNvPr id="711" name="Shape 711"/>
          <p:cNvCxnSpPr/>
          <p:nvPr/>
        </p:nvCxnSpPr>
        <p:spPr>
          <a:xfrm>
            <a:off x="3323629" y="1185862"/>
            <a:ext cx="926900" cy="1284981"/>
          </a:xfrm>
          <a:prstGeom prst="straightConnector1">
            <a:avLst/>
          </a:prstGeom>
          <a:noFill/>
          <a:ln cap="rnd" cmpd="sng" w="88900">
            <a:solidFill>
              <a:srgbClr val="FF00FF"/>
            </a:solidFill>
            <a:prstDash val="solid"/>
            <a:miter/>
            <a:headEnd len="med" w="med" type="stealth"/>
            <a:tailEnd len="med" w="med" type="none"/>
          </a:ln>
        </p:spPr>
      </p:cxnSp>
      <p:sp>
        <p:nvSpPr>
          <p:cNvPr id="712" name="Shape 712"/>
          <p:cNvSpPr txBox="1"/>
          <p:nvPr/>
        </p:nvSpPr>
        <p:spPr>
          <a:xfrm>
            <a:off x="1512689" y="4404121"/>
            <a:ext cx="2507456" cy="51435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1600" u="none" cap="none" strike="noStrike">
                <a:solidFill>
                  <a:srgbClr val="FF00FF"/>
                </a:solidFill>
                <a:latin typeface="Cabin"/>
                <a:ea typeface="Cabin"/>
                <a:cs typeface="Cabin"/>
                <a:sym typeface="Cabin"/>
              </a:rPr>
              <a:t>Naming FK artist_id is a convention</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pic>
        <p:nvPicPr>
          <p:cNvPr descr="Screen Shot 2015-08-10 at 11.05.43 AM.png" id="717" name="Shape 717"/>
          <p:cNvPicPr preferRelativeResize="0"/>
          <p:nvPr/>
        </p:nvPicPr>
        <p:blipFill rotWithShape="1">
          <a:blip r:embed="rId3">
            <a:alphaModFix/>
          </a:blip>
          <a:srcRect b="0" l="0" r="0" t="0"/>
          <a:stretch/>
        </p:blipFill>
        <p:spPr>
          <a:xfrm>
            <a:off x="1572433" y="0"/>
            <a:ext cx="5659239" cy="5451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sp>
        <p:nvSpPr>
          <p:cNvPr id="722" name="Shape 722"/>
          <p:cNvSpPr txBox="1"/>
          <p:nvPr/>
        </p:nvSpPr>
        <p:spPr>
          <a:xfrm>
            <a:off x="472586" y="3736730"/>
            <a:ext cx="8119665" cy="1159932"/>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rgbClr val="FFFF00"/>
                </a:solidFill>
                <a:latin typeface="Arial"/>
                <a:ea typeface="Arial"/>
                <a:cs typeface="Arial"/>
                <a:sym typeface="Arial"/>
              </a:rPr>
              <a:t>Genre</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name</a:t>
            </a:r>
            <a:r>
              <a:rPr b="0" i="0" lang="en" sz="1800" u="none" cap="none" strike="noStrike">
                <a:solidFill>
                  <a:schemeClr val="lt1"/>
                </a:solidFill>
                <a:latin typeface="Arial"/>
                <a:ea typeface="Arial"/>
                <a:cs typeface="Arial"/>
                <a:sym typeface="Arial"/>
              </a:rPr>
              <a:t>	TEXT</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pic>
        <p:nvPicPr>
          <p:cNvPr descr="Screen Shot 2015-08-10 at 11.10.06 AM.png" id="723" name="Shape 723"/>
          <p:cNvPicPr preferRelativeResize="0"/>
          <p:nvPr/>
        </p:nvPicPr>
        <p:blipFill rotWithShape="1">
          <a:blip r:embed="rId3">
            <a:alphaModFix/>
          </a:blip>
          <a:srcRect b="0" l="0" r="0" t="0"/>
          <a:stretch/>
        </p:blipFill>
        <p:spPr>
          <a:xfrm>
            <a:off x="170006" y="0"/>
            <a:ext cx="5828240" cy="38686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b="0" l="0" r="0" t="0"/>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Rows /</a:t>
            </a:r>
          </a:p>
          <a:p>
            <a:pPr indent="0" lvl="0" marL="0" marR="0" rtl="0" algn="l">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Tuples</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7" name="Shape 727"/>
        <p:cNvGrpSpPr/>
        <p:nvPr/>
      </p:nvGrpSpPr>
      <p:grpSpPr>
        <a:xfrm>
          <a:off x="0" y="0"/>
          <a:ext cx="0" cy="0"/>
          <a:chOff x="0" y="0"/>
          <a:chExt cx="0" cy="0"/>
        </a:xfrm>
      </p:grpSpPr>
      <p:sp>
        <p:nvSpPr>
          <p:cNvPr id="728" name="Shape 728"/>
          <p:cNvSpPr/>
          <p:nvPr/>
        </p:nvSpPr>
        <p:spPr>
          <a:xfrm>
            <a:off x="412039" y="2651491"/>
            <a:ext cx="8385600" cy="22679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rgbClr val="FFFF00"/>
                </a:solidFill>
                <a:latin typeface="Arial"/>
                <a:ea typeface="Arial"/>
                <a:cs typeface="Arial"/>
                <a:sym typeface="Arial"/>
              </a:rPr>
              <a:t>Track</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title </a:t>
            </a:r>
            <a:r>
              <a:rPr b="0" i="0" lang="en" sz="1800" u="none" cap="none" strike="noStrike">
                <a:solidFill>
                  <a:schemeClr val="lt1"/>
                </a:solidFill>
                <a:latin typeface="Arial"/>
                <a:ea typeface="Arial"/>
                <a:cs typeface="Arial"/>
                <a:sym typeface="Arial"/>
              </a:rPr>
              <a:t>TEXT,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album_id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genre_id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FF00"/>
                </a:solidFill>
                <a:latin typeface="Arial"/>
                <a:ea typeface="Arial"/>
                <a:cs typeface="Arial"/>
                <a:sym typeface="Arial"/>
              </a:rPr>
              <a:t>len</a:t>
            </a:r>
            <a:r>
              <a:rPr b="0" i="0" lang="en" sz="1800" u="none" cap="none" strike="noStrike">
                <a:solidFill>
                  <a:schemeClr val="lt1"/>
                </a:solidFill>
                <a:latin typeface="Arial"/>
                <a:ea typeface="Arial"/>
                <a:cs typeface="Arial"/>
                <a:sym typeface="Arial"/>
              </a:rPr>
              <a:t> INTEGER, </a:t>
            </a:r>
            <a:r>
              <a:rPr b="0" i="0" lang="en" sz="1800" u="none" cap="none" strike="noStrike">
                <a:solidFill>
                  <a:srgbClr val="FFFF00"/>
                </a:solidFill>
                <a:latin typeface="Arial"/>
                <a:ea typeface="Arial"/>
                <a:cs typeface="Arial"/>
                <a:sym typeface="Arial"/>
              </a:rPr>
              <a:t>rating</a:t>
            </a:r>
            <a:r>
              <a:rPr b="0" i="0" lang="en" sz="1800" u="none" cap="none" strike="noStrike">
                <a:solidFill>
                  <a:schemeClr val="lt1"/>
                </a:solidFill>
                <a:latin typeface="Arial"/>
                <a:ea typeface="Arial"/>
                <a:cs typeface="Arial"/>
                <a:sym typeface="Arial"/>
              </a:rPr>
              <a:t> INTEGER, </a:t>
            </a:r>
            <a:r>
              <a:rPr b="0" i="0" lang="en" sz="1800" u="none" cap="none" strike="noStrike">
                <a:solidFill>
                  <a:srgbClr val="FFFF00"/>
                </a:solidFill>
                <a:latin typeface="Arial"/>
                <a:ea typeface="Arial"/>
                <a:cs typeface="Arial"/>
                <a:sym typeface="Arial"/>
              </a:rPr>
              <a:t>count</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sp>
        <p:nvSpPr>
          <p:cNvPr id="729" name="Shape 729"/>
          <p:cNvSpPr/>
          <p:nvPr/>
        </p:nvSpPr>
        <p:spPr>
          <a:xfrm>
            <a:off x="412039" y="860059"/>
            <a:ext cx="8385600" cy="1437000"/>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chemeClr val="accent1"/>
                </a:solidFill>
                <a:latin typeface="Arial"/>
                <a:ea typeface="Arial"/>
                <a:cs typeface="Arial"/>
                <a:sym typeface="Arial"/>
              </a:rPr>
              <a:t>Album</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artist_id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title</a:t>
            </a:r>
            <a:r>
              <a:rPr b="0" i="0" lang="en" sz="1800" u="none" cap="none" strike="noStrike">
                <a:solidFill>
                  <a:schemeClr val="lt1"/>
                </a:solidFill>
                <a:latin typeface="Arial"/>
                <a:ea typeface="Arial"/>
                <a:cs typeface="Arial"/>
                <a:sym typeface="Arial"/>
              </a:rPr>
              <a:t>	TEXT</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3" name="Shape 733"/>
        <p:cNvGrpSpPr/>
        <p:nvPr/>
      </p:nvGrpSpPr>
      <p:grpSpPr>
        <a:xfrm>
          <a:off x="0" y="0"/>
          <a:ext cx="0" cy="0"/>
          <a:chOff x="0" y="0"/>
          <a:chExt cx="0" cy="0"/>
        </a:xfrm>
      </p:grpSpPr>
      <p:pic>
        <p:nvPicPr>
          <p:cNvPr descr="Screen Shot 2015-08-10 at 11.28.26 AM.png" id="734" name="Shape 734"/>
          <p:cNvPicPr preferRelativeResize="0"/>
          <p:nvPr/>
        </p:nvPicPr>
        <p:blipFill rotWithShape="1">
          <a:blip r:embed="rId3">
            <a:alphaModFix/>
          </a:blip>
          <a:srcRect b="0" l="0" r="0" t="0"/>
          <a:stretch/>
        </p:blipFill>
        <p:spPr>
          <a:xfrm>
            <a:off x="474333" y="0"/>
            <a:ext cx="8175099"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('AC/DC')</a:t>
            </a:r>
          </a:p>
        </p:txBody>
      </p:sp>
      <p:pic>
        <p:nvPicPr>
          <p:cNvPr descr="Screen Shot 2015-08-10 at 11.22.04 AM.png" id="740" name="Shape 740"/>
          <p:cNvPicPr preferRelativeResize="0"/>
          <p:nvPr/>
        </p:nvPicPr>
        <p:blipFill rotWithShape="1">
          <a:blip r:embed="rId3">
            <a:alphaModFix/>
          </a:blip>
          <a:srcRect b="0" l="0" r="0" t="0"/>
          <a:stretch/>
        </p:blipFill>
        <p:spPr>
          <a:xfrm>
            <a:off x="0" y="1"/>
            <a:ext cx="6726115" cy="416195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 name="Shape 744"/>
        <p:cNvGrpSpPr/>
        <p:nvPr/>
      </p:nvGrpSpPr>
      <p:grpSpPr>
        <a:xfrm>
          <a:off x="0" y="0"/>
          <a:ext cx="0" cy="0"/>
          <a:chOff x="0" y="0"/>
          <a:chExt cx="0" cy="0"/>
        </a:xfrm>
      </p:grpSpPr>
      <p:sp>
        <p:nvSpPr>
          <p:cNvPr id="745" name="Shape 745"/>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('AC/DC')</a:t>
            </a:r>
          </a:p>
        </p:txBody>
      </p:sp>
      <p:pic>
        <p:nvPicPr>
          <p:cNvPr descr="Screen Shot 2015-08-10 at 11.22.04 AM.png" id="746" name="Shape 746"/>
          <p:cNvPicPr preferRelativeResize="0"/>
          <p:nvPr/>
        </p:nvPicPr>
        <p:blipFill rotWithShape="1">
          <a:blip r:embed="rId3">
            <a:alphaModFix/>
          </a:blip>
          <a:srcRect b="0" l="0" r="0" t="0"/>
          <a:stretch/>
        </p:blipFill>
        <p:spPr>
          <a:xfrm>
            <a:off x="0" y="1"/>
            <a:ext cx="6726115" cy="4161954"/>
          </a:xfrm>
          <a:prstGeom prst="rect">
            <a:avLst/>
          </a:prstGeom>
          <a:noFill/>
          <a:ln>
            <a:noFill/>
          </a:ln>
        </p:spPr>
      </p:pic>
      <p:pic>
        <p:nvPicPr>
          <p:cNvPr descr="Screen Shot 2015-08-10 at 11.22.14 AM.png" id="747" name="Shape 747"/>
          <p:cNvPicPr preferRelativeResize="0"/>
          <p:nvPr/>
        </p:nvPicPr>
        <p:blipFill rotWithShape="1">
          <a:blip r:embed="rId4">
            <a:alphaModFix/>
          </a:blip>
          <a:srcRect b="0" l="0" r="0" t="0"/>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fmla="val 39117" name="adj1"/>
              <a:gd fmla="val 20320"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nvSpPr>
        <p:spPr>
          <a:xfrm>
            <a:off x="2265461" y="4264818"/>
            <a:ext cx="5235475"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Genre (name) values ('Rock')</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Genre (name) values ('Metal')</a:t>
            </a:r>
          </a:p>
        </p:txBody>
      </p:sp>
      <p:pic>
        <p:nvPicPr>
          <p:cNvPr descr="Screen Shot 2015-08-10 at 11.24.54 AM.png" id="754" name="Shape 754"/>
          <p:cNvPicPr preferRelativeResize="0"/>
          <p:nvPr/>
        </p:nvPicPr>
        <p:blipFill rotWithShape="1">
          <a:blip r:embed="rId3">
            <a:alphaModFix/>
          </a:blip>
          <a:srcRect b="0" l="0" r="0" t="0"/>
          <a:stretch/>
        </p:blipFill>
        <p:spPr>
          <a:xfrm>
            <a:off x="898174" y="0"/>
            <a:ext cx="7513116" cy="46489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 name="Shape 758"/>
        <p:cNvGrpSpPr/>
        <p:nvPr/>
      </p:nvGrpSpPr>
      <p:grpSpPr>
        <a:xfrm>
          <a:off x="0" y="0"/>
          <a:ext cx="0" cy="0"/>
          <a:chOff x="0" y="0"/>
          <a:chExt cx="0" cy="0"/>
        </a:xfrm>
      </p:grpSpPr>
      <p:sp>
        <p:nvSpPr>
          <p:cNvPr id="759" name="Shape 759"/>
          <p:cNvSpPr txBox="1"/>
          <p:nvPr/>
        </p:nvSpPr>
        <p:spPr>
          <a:xfrm>
            <a:off x="1063420" y="4186237"/>
            <a:ext cx="7209674"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Album (title, artist_id) values ('Who Made Who', 2)</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Album (title, artist_id) values ('IV', 1)</a:t>
            </a:r>
          </a:p>
        </p:txBody>
      </p:sp>
      <p:pic>
        <p:nvPicPr>
          <p:cNvPr descr="Screen Shot 2015-08-10 at 11.30.30 AM.png" id="760" name="Shape 760"/>
          <p:cNvPicPr preferRelativeResize="0"/>
          <p:nvPr/>
        </p:nvPicPr>
        <p:blipFill rotWithShape="1">
          <a:blip r:embed="rId3">
            <a:alphaModFix/>
          </a:blip>
          <a:srcRect b="0" l="0" r="0" t="0"/>
          <a:stretch/>
        </p:blipFill>
        <p:spPr>
          <a:xfrm>
            <a:off x="1362808" y="-79680"/>
            <a:ext cx="6165055" cy="46434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sp>
        <p:nvSpPr>
          <p:cNvPr id="765" name="Shape 765"/>
          <p:cNvSpPr txBox="1"/>
          <p:nvPr/>
        </p:nvSpPr>
        <p:spPr>
          <a:xfrm>
            <a:off x="1193006" y="414337"/>
            <a:ext cx="7217436" cy="24002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('Black Dog', 5, 297, 0, 2, 1)</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('Stairway', 5, 482, 0, 2, 1)</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('About to Rock', 5, 313, 0, 1, 2)</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('Who Made Who', 5, 207, 0, 1, 2)</a:t>
            </a:r>
          </a:p>
        </p:txBody>
      </p:sp>
      <p:pic>
        <p:nvPicPr>
          <p:cNvPr descr="Screen Shot 2015-08-10 at 11.31.34 AM.png" id="766" name="Shape 766"/>
          <p:cNvPicPr preferRelativeResize="0"/>
          <p:nvPr/>
        </p:nvPicPr>
        <p:blipFill rotWithShape="1">
          <a:blip r:embed="rId3">
            <a:alphaModFix/>
          </a:blip>
          <a:srcRect b="0" l="0" r="0" t="0"/>
          <a:stretch/>
        </p:blipFill>
        <p:spPr>
          <a:xfrm>
            <a:off x="846259" y="3080055"/>
            <a:ext cx="7181160" cy="182165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0" name="Shape 770"/>
        <p:cNvGrpSpPr/>
        <p:nvPr/>
      </p:nvGrpSpPr>
      <p:grpSpPr>
        <a:xfrm>
          <a:off x="0" y="0"/>
          <a:ext cx="0" cy="0"/>
          <a:chOff x="0" y="0"/>
          <a:chExt cx="0" cy="0"/>
        </a:xfrm>
      </p:grpSpPr>
      <p:pic>
        <p:nvPicPr>
          <p:cNvPr descr="Screen Shot 2015-08-10 at 11.35.43 AM.png" id="771" name="Shape 771"/>
          <p:cNvPicPr preferRelativeResize="0"/>
          <p:nvPr/>
        </p:nvPicPr>
        <p:blipFill rotWithShape="1">
          <a:blip r:embed="rId3">
            <a:alphaModFix/>
          </a:blip>
          <a:srcRect b="0" l="0" r="0" t="0"/>
          <a:stretch/>
        </p:blipFill>
        <p:spPr>
          <a:xfrm>
            <a:off x="2579992" y="2857499"/>
            <a:ext cx="2357437" cy="857250"/>
          </a:xfrm>
          <a:prstGeom prst="rect">
            <a:avLst/>
          </a:prstGeom>
          <a:noFill/>
          <a:ln>
            <a:noFill/>
          </a:ln>
        </p:spPr>
      </p:pic>
      <p:pic>
        <p:nvPicPr>
          <p:cNvPr descr="Screen Shot 2015-08-10 at 11.36.01 AM.png" id="772" name="Shape 772"/>
          <p:cNvPicPr preferRelativeResize="0"/>
          <p:nvPr/>
        </p:nvPicPr>
        <p:blipFill rotWithShape="1">
          <a:blip r:embed="rId4">
            <a:alphaModFix/>
          </a:blip>
          <a:srcRect b="0" l="0" r="0" t="0"/>
          <a:stretch/>
        </p:blipFill>
        <p:spPr>
          <a:xfrm>
            <a:off x="3211939" y="4043637"/>
            <a:ext cx="1500187" cy="821531"/>
          </a:xfrm>
          <a:prstGeom prst="rect">
            <a:avLst/>
          </a:prstGeom>
          <a:noFill/>
          <a:ln>
            <a:noFill/>
          </a:ln>
        </p:spPr>
      </p:pic>
      <p:pic>
        <p:nvPicPr>
          <p:cNvPr descr="Screen Shot 2015-08-10 at 11.36.13 AM.png" id="773" name="Shape 773"/>
          <p:cNvPicPr preferRelativeResize="0"/>
          <p:nvPr/>
        </p:nvPicPr>
        <p:blipFill rotWithShape="1">
          <a:blip r:embed="rId5">
            <a:alphaModFix/>
          </a:blip>
          <a:srcRect b="0" l="0" r="0" t="0"/>
          <a:stretch/>
        </p:blipFill>
        <p:spPr>
          <a:xfrm>
            <a:off x="6165605" y="3286124"/>
            <a:ext cx="1514474" cy="850106"/>
          </a:xfrm>
          <a:prstGeom prst="rect">
            <a:avLst/>
          </a:prstGeom>
          <a:noFill/>
          <a:ln>
            <a:noFill/>
          </a:ln>
        </p:spPr>
      </p:pic>
      <p:pic>
        <p:nvPicPr>
          <p:cNvPr descr="Screen Shot 2015-08-10 at 11.31.34 AM.png" id="774" name="Shape 774"/>
          <p:cNvPicPr preferRelativeResize="0"/>
          <p:nvPr/>
        </p:nvPicPr>
        <p:blipFill rotWithShape="1">
          <a:blip r:embed="rId6">
            <a:alphaModFix/>
          </a:blip>
          <a:srcRect b="0" l="3906" r="0" t="0"/>
          <a:stretch/>
        </p:blipFill>
        <p:spPr>
          <a:xfrm>
            <a:off x="2275009" y="1102332"/>
            <a:ext cx="5141652" cy="1357312"/>
          </a:xfrm>
          <a:prstGeom prst="rect">
            <a:avLst/>
          </a:prstGeom>
          <a:noFill/>
          <a:ln>
            <a:noFill/>
          </a:ln>
        </p:spPr>
      </p:pic>
      <p:sp>
        <p:nvSpPr>
          <p:cNvPr id="775" name="Shape 775"/>
          <p:cNvSpPr txBox="1"/>
          <p:nvPr>
            <p:ph type="title"/>
          </p:nvPr>
        </p:nvSpPr>
        <p:spPr>
          <a:xfrm>
            <a:off x="650081" y="135731"/>
            <a:ext cx="7836693" cy="100726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We have relationships!</a:t>
            </a:r>
          </a:p>
        </p:txBody>
      </p:sp>
      <p:cxnSp>
        <p:nvCxnSpPr>
          <p:cNvPr id="776" name="Shape 776"/>
          <p:cNvCxnSpPr/>
          <p:nvPr/>
        </p:nvCxnSpPr>
        <p:spPr>
          <a:xfrm flipH="1" rot="10800000">
            <a:off x="3055326" y="2361901"/>
            <a:ext cx="703384" cy="924222"/>
          </a:xfrm>
          <a:prstGeom prst="straightConnector1">
            <a:avLst/>
          </a:prstGeom>
          <a:noFill/>
          <a:ln cap="rnd" cmpd="sng" w="101600">
            <a:solidFill>
              <a:srgbClr val="FF00FF"/>
            </a:solidFill>
            <a:prstDash val="solid"/>
            <a:miter/>
            <a:headEnd len="med" w="med" type="stealth"/>
            <a:tailEnd len="med" w="med" type="none"/>
          </a:ln>
        </p:spPr>
      </p:cxnSp>
      <p:cxnSp>
        <p:nvCxnSpPr>
          <p:cNvPr id="777" name="Shape 777"/>
          <p:cNvCxnSpPr/>
          <p:nvPr/>
        </p:nvCxnSpPr>
        <p:spPr>
          <a:xfrm flipH="1" rot="10800000">
            <a:off x="3330086" y="3569332"/>
            <a:ext cx="120894" cy="885070"/>
          </a:xfrm>
          <a:prstGeom prst="straightConnector1">
            <a:avLst/>
          </a:prstGeom>
          <a:noFill/>
          <a:ln cap="rnd" cmpd="sng" w="101600">
            <a:solidFill>
              <a:srgbClr val="FF00FF"/>
            </a:solidFill>
            <a:prstDash val="solid"/>
            <a:miter/>
            <a:headEnd len="med" w="med" type="stealth"/>
            <a:tailEnd len="med" w="med" type="none"/>
          </a:ln>
        </p:spPr>
      </p:cxnSp>
      <p:cxnSp>
        <p:nvCxnSpPr>
          <p:cNvPr id="778" name="Shape 778"/>
          <p:cNvCxnSpPr/>
          <p:nvPr/>
        </p:nvCxnSpPr>
        <p:spPr>
          <a:xfrm rot="10800000">
            <a:off x="4741328" y="2361902"/>
            <a:ext cx="1424277" cy="1681734"/>
          </a:xfrm>
          <a:prstGeom prst="straightConnector1">
            <a:avLst/>
          </a:prstGeom>
          <a:noFill/>
          <a:ln cap="rnd" cmpd="sng" w="101600">
            <a:solidFill>
              <a:srgbClr val="FF00FF"/>
            </a:solidFill>
            <a:prstDash val="solid"/>
            <a:miter/>
            <a:headEnd len="med" w="med" type="stealth"/>
            <a:tailEnd len="med" w="med" type="none"/>
          </a:ln>
        </p:spPr>
      </p:cxnSp>
      <p:sp>
        <p:nvSpPr>
          <p:cNvPr id="779" name="Shape 779"/>
          <p:cNvSpPr txBox="1"/>
          <p:nvPr/>
        </p:nvSpPr>
        <p:spPr>
          <a:xfrm flipH="1">
            <a:off x="2275009" y="4279380"/>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
        <p:nvSpPr>
          <p:cNvPr id="780" name="Shape 780"/>
          <p:cNvSpPr txBox="1"/>
          <p:nvPr/>
        </p:nvSpPr>
        <p:spPr>
          <a:xfrm>
            <a:off x="7760792" y="3786187"/>
            <a:ext cx="7259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Genre</a:t>
            </a:r>
          </a:p>
        </p:txBody>
      </p:sp>
      <p:sp>
        <p:nvSpPr>
          <p:cNvPr id="781" name="Shape 781"/>
          <p:cNvSpPr txBox="1"/>
          <p:nvPr/>
        </p:nvSpPr>
        <p:spPr>
          <a:xfrm>
            <a:off x="1527595" y="2857499"/>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sp>
        <p:nvSpPr>
          <p:cNvPr id="782" name="Shape 782"/>
          <p:cNvSpPr txBox="1"/>
          <p:nvPr/>
        </p:nvSpPr>
        <p:spPr>
          <a:xfrm>
            <a:off x="7464130" y="1142999"/>
            <a:ext cx="97683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 name="Shape 786"/>
        <p:cNvGrpSpPr/>
        <p:nvPr/>
      </p:nvGrpSpPr>
      <p:grpSpPr>
        <a:xfrm>
          <a:off x="0" y="0"/>
          <a:ext cx="0" cy="0"/>
          <a:chOff x="0" y="0"/>
          <a:chExt cx="0" cy="0"/>
        </a:xfrm>
      </p:grpSpPr>
      <p:sp>
        <p:nvSpPr>
          <p:cNvPr id="787" name="Shape 787"/>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Using Join Across Tables</a:t>
            </a:r>
          </a:p>
        </p:txBody>
      </p:sp>
      <p:sp>
        <p:nvSpPr>
          <p:cNvPr id="788" name="Shape 788"/>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sp>
        <p:nvSpPr>
          <p:cNvPr id="789" name="Shape 789"/>
          <p:cNvSpPr txBox="1"/>
          <p:nvPr/>
        </p:nvSpPr>
        <p:spPr>
          <a:xfrm>
            <a:off x="2386743" y="4521993"/>
            <a:ext cx="4646530"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 name="Shape 793"/>
        <p:cNvGrpSpPr/>
        <p:nvPr/>
      </p:nvGrpSpPr>
      <p:grpSpPr>
        <a:xfrm>
          <a:off x="0" y="0"/>
          <a:ext cx="0" cy="0"/>
          <a:chOff x="0" y="0"/>
          <a:chExt cx="0" cy="0"/>
        </a:xfrm>
      </p:grpSpPr>
      <p:sp>
        <p:nvSpPr>
          <p:cNvPr id="794" name="Shape 79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Relational Power</a:t>
            </a:r>
          </a:p>
        </p:txBody>
      </p:sp>
      <p:sp>
        <p:nvSpPr>
          <p:cNvPr id="795" name="Shape 795"/>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By removing the replicated data and replacing it with references to a single copy of each bit of data we build a </a:t>
            </a:r>
            <a:r>
              <a:rPr b="0" i="0" lang="en" sz="2000" u="none" cap="none" strike="noStrike">
                <a:solidFill>
                  <a:schemeClr val="lt1"/>
                </a:solidFill>
                <a:latin typeface="Arial"/>
                <a:ea typeface="Arial"/>
                <a:cs typeface="Arial"/>
                <a:sym typeface="Arial"/>
              </a:rPr>
              <a:t>“</a:t>
            </a:r>
            <a:r>
              <a:rPr b="0" i="0" lang="en" sz="2000" u="none" cap="none" strike="noStrike">
                <a:solidFill>
                  <a:srgbClr val="FF00FF"/>
                </a:solidFill>
                <a:latin typeface="Cabin"/>
                <a:ea typeface="Cabin"/>
                <a:cs typeface="Cabin"/>
                <a:sym typeface="Cabin"/>
              </a:rPr>
              <a:t>web</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of information that the relational database can read through very quickly - even for very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Often when you want some data it comes from a number of tables linked by these </a:t>
            </a:r>
            <a:r>
              <a:rPr b="0" i="0" lang="en" sz="2000" u="none" cap="none" strike="noStrike">
                <a:solidFill>
                  <a:srgbClr val="FF00FF"/>
                </a:solidFill>
                <a:latin typeface="Cabin"/>
                <a:ea typeface="Cabin"/>
                <a:cs typeface="Cabin"/>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SQL</a:t>
            </a:r>
          </a:p>
        </p:txBody>
      </p:sp>
      <p:sp>
        <p:nvSpPr>
          <p:cNvPr id="249" name="Shape 24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Structured Query Language</a:t>
            </a:r>
            <a:r>
              <a:rPr b="0" i="0" lang="en" sz="2000" u="none" cap="none" strike="noStrike">
                <a:solidFill>
                  <a:schemeClr val="lt1"/>
                </a:solidFill>
                <a:latin typeface="Cabin"/>
                <a:ea typeface="Cabin"/>
                <a:cs typeface="Cabin"/>
                <a:sym typeface="Cabin"/>
              </a:rPr>
              <a:t> is the language we use to issue commands to the database</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Create a table</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Retrieve some data</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Insert data</a:t>
            </a:r>
          </a:p>
          <a:p>
            <a:pPr indent="-266700" lvl="1" marL="5207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Delete data </a:t>
            </a:r>
          </a:p>
        </p:txBody>
      </p:sp>
      <p:sp>
        <p:nvSpPr>
          <p:cNvPr id="250" name="Shape 250"/>
          <p:cNvSpPr txBox="1"/>
          <p:nvPr/>
        </p:nvSpPr>
        <p:spPr>
          <a:xfrm>
            <a:off x="2806045" y="4643437"/>
            <a:ext cx="4206768"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http://en.wikipedia.org/wiki/SQL</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x="0" y="0"/>
          <a:ext cx="0" cy="0"/>
          <a:chOff x="0" y="0"/>
          <a:chExt cx="0" cy="0"/>
        </a:xfrm>
      </p:grpSpPr>
      <p:sp>
        <p:nvSpPr>
          <p:cNvPr id="800" name="Shape 800"/>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The JOIN Operation</a:t>
            </a:r>
          </a:p>
        </p:txBody>
      </p:sp>
      <p:sp>
        <p:nvSpPr>
          <p:cNvPr id="801" name="Shape 801"/>
          <p:cNvSpPr txBox="1"/>
          <p:nvPr>
            <p:ph idx="1" type="body"/>
          </p:nvPr>
        </p:nvSpPr>
        <p:spPr>
          <a:xfrm>
            <a:off x="650081" y="1464468"/>
            <a:ext cx="7836750" cy="2741680"/>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JOIN operation </a:t>
            </a:r>
            <a:r>
              <a:rPr b="0" i="0" lang="en" sz="2000" u="none" cap="none" strike="noStrike">
                <a:solidFill>
                  <a:srgbClr val="FF00FF"/>
                </a:solidFill>
                <a:latin typeface="Cabin"/>
                <a:ea typeface="Cabin"/>
                <a:cs typeface="Cabin"/>
                <a:sym typeface="Cabin"/>
              </a:rPr>
              <a:t>links across several tables </a:t>
            </a:r>
            <a:r>
              <a:rPr b="0" i="0" lang="en" sz="2000" u="none" cap="none" strike="noStrike">
                <a:solidFill>
                  <a:schemeClr val="lt1"/>
                </a:solidFill>
                <a:latin typeface="Cabin"/>
                <a:ea typeface="Cabin"/>
                <a:cs typeface="Cabin"/>
                <a:sym typeface="Cabin"/>
              </a:rPr>
              <a:t>as part of a select operation</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You must tell the JOIN </a:t>
            </a:r>
            <a:r>
              <a:rPr b="0" i="0" lang="en" sz="2000" u="none" cap="none" strike="noStrike">
                <a:solidFill>
                  <a:srgbClr val="00FF00"/>
                </a:solidFill>
                <a:latin typeface="Cabin"/>
                <a:ea typeface="Cabin"/>
                <a:cs typeface="Cabin"/>
                <a:sym typeface="Cabin"/>
              </a:rPr>
              <a:t>how to use the keys</a:t>
            </a:r>
            <a:r>
              <a:rPr b="0" i="0" lang="en" sz="2000" u="none" cap="none" strike="noStrike">
                <a:solidFill>
                  <a:schemeClr val="lt1"/>
                </a:solidFill>
                <a:latin typeface="Cabin"/>
                <a:ea typeface="Cabin"/>
                <a:cs typeface="Cabin"/>
                <a:sym typeface="Cabin"/>
              </a:rPr>
              <a:t> that make the connection between the tables using an </a:t>
            </a:r>
            <a:r>
              <a:rPr b="0" i="0" lang="en" sz="2000" u="none" cap="none" strike="noStrike">
                <a:solidFill>
                  <a:srgbClr val="00FF00"/>
                </a:solidFill>
                <a:latin typeface="Cabin"/>
                <a:ea typeface="Cabin"/>
                <a:cs typeface="Cabin"/>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5"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1800" u="none" cap="none" strike="noStrike">
                <a:solidFill>
                  <a:srgbClr val="FF7F00"/>
                </a:solidFill>
                <a:latin typeface="Cabin"/>
                <a:ea typeface="Cabin"/>
                <a:cs typeface="Cabin"/>
                <a:sym typeface="Cabin"/>
              </a:rPr>
              <a:t>select</a:t>
            </a:r>
            <a:r>
              <a:rPr b="0" i="0" lang="en" sz="1800" u="none" cap="none" strike="noStrike">
                <a:solidFill>
                  <a:schemeClr val="lt1"/>
                </a:solidFill>
                <a:latin typeface="Cabin"/>
                <a:ea typeface="Cabin"/>
                <a:cs typeface="Cabin"/>
                <a:sym typeface="Cabin"/>
              </a:rPr>
              <a:t> </a:t>
            </a:r>
            <a:r>
              <a:rPr b="0" i="0" lang="en" sz="1800" u="none" cap="none" strike="noStrike">
                <a:solidFill>
                  <a:srgbClr val="00FF00"/>
                </a:solidFill>
                <a:latin typeface="Cabin"/>
                <a:ea typeface="Cabin"/>
                <a:cs typeface="Cabin"/>
                <a:sym typeface="Cabin"/>
              </a:rPr>
              <a:t>Album.title, Artist.name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from</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Album</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join</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Artist</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on</a:t>
            </a:r>
            <a:r>
              <a:rPr b="0" i="0" lang="en" sz="1800" u="none" cap="none" strike="noStrike">
                <a:solidFill>
                  <a:schemeClr val="lt1"/>
                </a:solidFill>
                <a:latin typeface="Cabin"/>
                <a:ea typeface="Cabin"/>
                <a:cs typeface="Cabin"/>
                <a:sym typeface="Cabin"/>
              </a:rPr>
              <a:t> </a:t>
            </a:r>
            <a:r>
              <a:rPr b="0" i="0" lang="en" sz="1800" u="none" cap="none" strike="noStrike">
                <a:solidFill>
                  <a:srgbClr val="FF00FF"/>
                </a:solidFill>
                <a:latin typeface="Cabin"/>
                <a:ea typeface="Cabin"/>
                <a:cs typeface="Cabin"/>
                <a:sym typeface="Cabin"/>
              </a:rPr>
              <a:t>Album.artist_id = Artist.id</a:t>
            </a:r>
          </a:p>
        </p:txBody>
      </p:sp>
      <p:sp>
        <p:nvSpPr>
          <p:cNvPr id="807" name="Shape 807"/>
          <p:cNvSpPr txBox="1"/>
          <p:nvPr/>
        </p:nvSpPr>
        <p:spPr>
          <a:xfrm>
            <a:off x="1640978"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08" name="Shape 808"/>
          <p:cNvSpPr txBox="1"/>
          <p:nvPr/>
        </p:nvSpPr>
        <p:spPr>
          <a:xfrm>
            <a:off x="4217490" y="4282678"/>
            <a:ext cx="1893036"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that hold the data</a:t>
            </a:r>
          </a:p>
        </p:txBody>
      </p:sp>
      <p:sp>
        <p:nvSpPr>
          <p:cNvPr id="809" name="Shape 809"/>
          <p:cNvSpPr txBox="1"/>
          <p:nvPr/>
        </p:nvSpPr>
        <p:spPr>
          <a:xfrm>
            <a:off x="6717803"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cxnSp>
        <p:nvCxnSpPr>
          <p:cNvPr id="810" name="Shape 810"/>
          <p:cNvCxnSpPr/>
          <p:nvPr/>
        </p:nvCxnSpPr>
        <p:spPr>
          <a:xfrm>
            <a:off x="4618434" y="3768328"/>
            <a:ext cx="148162" cy="469630"/>
          </a:xfrm>
          <a:prstGeom prst="straightConnector1">
            <a:avLst/>
          </a:prstGeom>
          <a:noFill/>
          <a:ln cap="rnd" cmpd="sng" w="101600">
            <a:solidFill>
              <a:srgbClr val="FFFF00"/>
            </a:solidFill>
            <a:prstDash val="solid"/>
            <a:miter/>
            <a:headEnd len="med" w="med" type="stealth"/>
            <a:tailEnd len="med" w="med" type="none"/>
          </a:ln>
        </p:spPr>
      </p:cxnSp>
      <p:cxnSp>
        <p:nvCxnSpPr>
          <p:cNvPr id="811" name="Shape 811"/>
          <p:cNvCxnSpPr/>
          <p:nvPr/>
        </p:nvCxnSpPr>
        <p:spPr>
          <a:xfrm flipH="1">
            <a:off x="5502550" y="3768328"/>
            <a:ext cx="154405" cy="469630"/>
          </a:xfrm>
          <a:prstGeom prst="straightConnector1">
            <a:avLst/>
          </a:prstGeom>
          <a:noFill/>
          <a:ln cap="rnd" cmpd="sng" w="101600">
            <a:solidFill>
              <a:srgbClr val="FFFF00"/>
            </a:solidFill>
            <a:prstDash val="solid"/>
            <a:miter/>
            <a:headEnd len="med" w="med" type="stealth"/>
            <a:tailEnd len="med" w="med" type="none"/>
          </a:ln>
        </p:spPr>
      </p:cxnSp>
      <p:pic>
        <p:nvPicPr>
          <p:cNvPr descr="Screen Shot 2015-08-10 at 11.35.43 AM.png" id="812" name="Shape 812"/>
          <p:cNvPicPr preferRelativeResize="0"/>
          <p:nvPr/>
        </p:nvPicPr>
        <p:blipFill rotWithShape="1">
          <a:blip r:embed="rId3">
            <a:alphaModFix/>
          </a:blip>
          <a:srcRect b="0" l="0" r="0" t="0"/>
          <a:stretch/>
        </p:blipFill>
        <p:spPr>
          <a:xfrm>
            <a:off x="3022869" y="264043"/>
            <a:ext cx="3354059" cy="1219658"/>
          </a:xfrm>
          <a:prstGeom prst="rect">
            <a:avLst/>
          </a:prstGeom>
          <a:noFill/>
          <a:ln>
            <a:noFill/>
          </a:ln>
        </p:spPr>
      </p:pic>
      <p:pic>
        <p:nvPicPr>
          <p:cNvPr descr="Screen Shot 2015-08-10 at 11.36.01 AM.png" id="813" name="Shape 813"/>
          <p:cNvPicPr preferRelativeResize="0"/>
          <p:nvPr/>
        </p:nvPicPr>
        <p:blipFill rotWithShape="1">
          <a:blip r:embed="rId4">
            <a:alphaModFix/>
          </a:blip>
          <a:srcRect b="0" l="0" r="0" t="0"/>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cap="rnd" cmpd="sng" w="101600">
            <a:solidFill>
              <a:srgbClr val="FF00FF"/>
            </a:solidFill>
            <a:prstDash val="solid"/>
            <a:miter/>
            <a:headEnd len="med" w="med" type="stealth"/>
            <a:tailEnd len="med" w="med" type="none"/>
          </a:ln>
        </p:spPr>
      </p:cxnSp>
      <p:sp>
        <p:nvSpPr>
          <p:cNvPr id="815" name="Shape 815"/>
          <p:cNvSpPr txBox="1"/>
          <p:nvPr/>
        </p:nvSpPr>
        <p:spPr>
          <a:xfrm flipH="1">
            <a:off x="7271308" y="1335881"/>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
        <p:nvSpPr>
          <p:cNvPr id="816" name="Shape 816"/>
          <p:cNvSpPr txBox="1"/>
          <p:nvPr/>
        </p:nvSpPr>
        <p:spPr>
          <a:xfrm flipH="1">
            <a:off x="6521763" y="300861"/>
            <a:ext cx="110556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pic>
        <p:nvPicPr>
          <p:cNvPr descr="Screen Shot 2015-08-10 at 11.41.19 AM.png" id="817" name="Shape 817"/>
          <p:cNvPicPr preferRelativeResize="0"/>
          <p:nvPr/>
        </p:nvPicPr>
        <p:blipFill rotWithShape="1">
          <a:blip r:embed="rId5">
            <a:alphaModFix/>
          </a:blip>
          <a:srcRect b="0" l="0" r="0" t="0"/>
          <a:stretch/>
        </p:blipFill>
        <p:spPr>
          <a:xfrm>
            <a:off x="354439" y="1776783"/>
            <a:ext cx="2997627" cy="130331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1" name="Shape 821"/>
        <p:cNvGrpSpPr/>
        <p:nvPr/>
      </p:nvGrpSpPr>
      <p:grpSpPr>
        <a:xfrm>
          <a:off x="0" y="0"/>
          <a:ext cx="0" cy="0"/>
          <a:chOff x="0" y="0"/>
          <a:chExt cx="0" cy="0"/>
        </a:xfrm>
      </p:grpSpPr>
      <p:pic>
        <p:nvPicPr>
          <p:cNvPr descr="Screen Shot 2015-08-10 at 11.43.30 AM.png" id="822" name="Shape 822"/>
          <p:cNvPicPr preferRelativeResize="0"/>
          <p:nvPr/>
        </p:nvPicPr>
        <p:blipFill rotWithShape="1">
          <a:blip r:embed="rId3">
            <a:alphaModFix/>
          </a:blip>
          <a:srcRect b="0" l="0" r="0" t="0"/>
          <a:stretch/>
        </p:blipFill>
        <p:spPr>
          <a:xfrm>
            <a:off x="2098838" y="2403872"/>
            <a:ext cx="5103768" cy="1299887"/>
          </a:xfrm>
          <a:prstGeom prst="rect">
            <a:avLst/>
          </a:prstGeom>
          <a:noFill/>
          <a:ln>
            <a:noFill/>
          </a:ln>
        </p:spPr>
      </p:pic>
      <p:pic>
        <p:nvPicPr>
          <p:cNvPr descr="Screen Shot 2015-08-10 at 11.35.43 AM.png" id="823" name="Shape 823"/>
          <p:cNvPicPr preferRelativeResize="0"/>
          <p:nvPr/>
        </p:nvPicPr>
        <p:blipFill rotWithShape="1">
          <a:blip r:embed="rId4">
            <a:alphaModFix/>
          </a:blip>
          <a:srcRect b="0" l="0" r="0" t="0"/>
          <a:stretch/>
        </p:blipFill>
        <p:spPr>
          <a:xfrm>
            <a:off x="1297235" y="343927"/>
            <a:ext cx="3502468" cy="1273624"/>
          </a:xfrm>
          <a:prstGeom prst="rect">
            <a:avLst/>
          </a:prstGeom>
          <a:noFill/>
          <a:ln>
            <a:noFill/>
          </a:ln>
        </p:spPr>
      </p:pic>
      <p:pic>
        <p:nvPicPr>
          <p:cNvPr descr="Screen Shot 2015-08-10 at 11.36.01 AM.png" id="824" name="Shape 824"/>
          <p:cNvPicPr preferRelativeResize="0"/>
          <p:nvPr/>
        </p:nvPicPr>
        <p:blipFill rotWithShape="1">
          <a:blip r:embed="rId5">
            <a:alphaModFix/>
          </a:blip>
          <a:srcRect b="0" l="0" r="0" t="0"/>
          <a:stretch/>
        </p:blipFill>
        <p:spPr>
          <a:xfrm>
            <a:off x="5711905" y="343927"/>
            <a:ext cx="2311073" cy="1265587"/>
          </a:xfrm>
          <a:prstGeom prst="rect">
            <a:avLst/>
          </a:prstGeom>
          <a:noFill/>
          <a:ln>
            <a:noFill/>
          </a:ln>
        </p:spPr>
      </p:pic>
      <p:sp>
        <p:nvSpPr>
          <p:cNvPr id="825" name="Shape 825"/>
          <p:cNvSpPr txBox="1"/>
          <p:nvPr/>
        </p:nvSpPr>
        <p:spPr>
          <a:xfrm>
            <a:off x="706337" y="3918346"/>
            <a:ext cx="7722393" cy="7715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00FF00"/>
                </a:solidFill>
                <a:latin typeface="Cabin"/>
                <a:ea typeface="Cabin"/>
                <a:cs typeface="Cabin"/>
                <a:sym typeface="Cabin"/>
              </a:rPr>
              <a:t>Album.title, Album.artist_id, Artist.id,Artist.name</a:t>
            </a:r>
            <a:r>
              <a:rPr b="0" i="0" lang="en" sz="2500" u="none" cap="none" strike="noStrike">
                <a:solidFill>
                  <a:schemeClr val="lt1"/>
                </a:solidFill>
                <a:latin typeface="Cabin"/>
                <a:ea typeface="Cabin"/>
                <a:cs typeface="Cabin"/>
                <a:sym typeface="Cabin"/>
              </a:rPr>
              <a:t> </a:t>
            </a:r>
          </a:p>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Album</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join</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Artist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on</a:t>
            </a:r>
            <a:r>
              <a:rPr b="0" i="0" lang="en" sz="2500" u="none" cap="none" strike="noStrike">
                <a:solidFill>
                  <a:schemeClr val="lt1"/>
                </a:solidFill>
                <a:latin typeface="Cabin"/>
                <a:ea typeface="Cabin"/>
                <a:cs typeface="Cabin"/>
                <a:sym typeface="Cabin"/>
              </a:rPr>
              <a:t> </a:t>
            </a:r>
            <a:r>
              <a:rPr b="0" i="0" lang="en" sz="2500" u="none" cap="none" strike="noStrike">
                <a:solidFill>
                  <a:srgbClr val="FF00FF"/>
                </a:solidFill>
                <a:latin typeface="Cabin"/>
                <a:ea typeface="Cabin"/>
                <a:cs typeface="Cabin"/>
                <a:sym typeface="Cabin"/>
              </a:rPr>
              <a:t>Album.artist_id = Artist.id</a:t>
            </a:r>
          </a:p>
        </p:txBody>
      </p:sp>
      <p:cxnSp>
        <p:nvCxnSpPr>
          <p:cNvPr id="826" name="Shape 826"/>
          <p:cNvCxnSpPr/>
          <p:nvPr/>
        </p:nvCxnSpPr>
        <p:spPr>
          <a:xfrm rot="10800000">
            <a:off x="4099823" y="3407019"/>
            <a:ext cx="699880" cy="0"/>
          </a:xfrm>
          <a:prstGeom prst="straightConnector1">
            <a:avLst/>
          </a:prstGeom>
          <a:noFill/>
          <a:ln cap="rnd" cmpd="sng" w="76200">
            <a:solidFill>
              <a:srgbClr val="FF00FF"/>
            </a:solidFill>
            <a:prstDash val="solid"/>
            <a:miter/>
            <a:headEnd len="med" w="med" type="stealth"/>
            <a:tailEnd len="med" w="med" type="none"/>
          </a:ln>
        </p:spPr>
      </p:cxnSp>
      <p:sp>
        <p:nvSpPr>
          <p:cNvPr id="827" name="Shape 827"/>
          <p:cNvSpPr/>
          <p:nvPr/>
        </p:nvSpPr>
        <p:spPr>
          <a:xfrm>
            <a:off x="2805842" y="1058722"/>
            <a:ext cx="2983203" cy="957261"/>
          </a:xfrm>
          <a:custGeom>
            <a:pathLst>
              <a:path extrusionOk="0" h="120000" w="120000">
                <a:moveTo>
                  <a:pt x="0" y="35738"/>
                </a:moveTo>
                <a:lnTo>
                  <a:pt x="78327" y="120000"/>
                </a:lnTo>
                <a:lnTo>
                  <a:pt x="120000" y="0"/>
                </a:lnTo>
              </a:path>
            </a:pathLst>
          </a:custGeom>
          <a:noFill/>
          <a:ln cap="flat" cmpd="sng" w="88900">
            <a:solidFill>
              <a:srgbClr val="FF00FF"/>
            </a:solidFill>
            <a:prstDash val="solid"/>
            <a:miter/>
            <a:headEnd len="med" w="med" type="none"/>
            <a:tailEnd len="lg" w="lg" type="triangl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66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00FF00"/>
                </a:solidFill>
                <a:latin typeface="Cabin"/>
                <a:ea typeface="Cabin"/>
                <a:cs typeface="Cabin"/>
                <a:sym typeface="Cabin"/>
              </a:rPr>
              <a:t>Track.title,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00FF00"/>
                </a:solidFill>
                <a:latin typeface="Cabin"/>
                <a:ea typeface="Cabin"/>
                <a:cs typeface="Cabin"/>
                <a:sym typeface="Cabin"/>
              </a:rPr>
              <a:t>    Track.genre_id,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00FF00"/>
                </a:solidFill>
                <a:latin typeface="Cabin"/>
                <a:ea typeface="Cabin"/>
                <a:cs typeface="Cabin"/>
                <a:sym typeface="Cabin"/>
              </a:rPr>
              <a:t>    Genre.id, Genre.name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66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Track</a:t>
            </a:r>
            <a:r>
              <a:rPr b="0" i="0" lang="en" sz="2500" u="none" cap="none" strike="noStrike">
                <a:solidFill>
                  <a:schemeClr val="lt1"/>
                </a:solidFill>
                <a:latin typeface="Cabin"/>
                <a:ea typeface="Cabin"/>
                <a:cs typeface="Cabin"/>
                <a:sym typeface="Cabin"/>
              </a:rPr>
              <a:t> </a:t>
            </a:r>
            <a:r>
              <a:rPr b="0" i="0" lang="en" sz="2500" u="none" cap="none" strike="noStrike">
                <a:solidFill>
                  <a:srgbClr val="FF6600"/>
                </a:solidFill>
                <a:latin typeface="Cabin"/>
                <a:ea typeface="Cabin"/>
                <a:cs typeface="Cabin"/>
                <a:sym typeface="Cabin"/>
              </a:rPr>
              <a:t>JOIN</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Genre   </a:t>
            </a:r>
          </a:p>
        </p:txBody>
      </p:sp>
      <p:grpSp>
        <p:nvGrpSpPr>
          <p:cNvPr id="833" name="Shape 833"/>
          <p:cNvGrpSpPr/>
          <p:nvPr/>
        </p:nvGrpSpPr>
        <p:grpSpPr>
          <a:xfrm>
            <a:off x="211362" y="372024"/>
            <a:ext cx="4470541" cy="4276908"/>
            <a:chOff x="590677" y="426914"/>
            <a:chExt cx="6990245" cy="6372469"/>
          </a:xfrm>
        </p:grpSpPr>
        <p:pic>
          <p:nvPicPr>
            <p:cNvPr descr="Screen Shot 2015-08-10 at 11.51.03 AM.png" id="834" name="Shape 834"/>
            <p:cNvPicPr preferRelativeResize="0"/>
            <p:nvPr/>
          </p:nvPicPr>
          <p:blipFill rotWithShape="1">
            <a:blip r:embed="rId3">
              <a:alphaModFix/>
            </a:blip>
            <a:srcRect b="0" l="810" r="278" t="0"/>
            <a:stretch/>
          </p:blipFill>
          <p:spPr>
            <a:xfrm>
              <a:off x="590677" y="426914"/>
              <a:ext cx="6990245" cy="4289404"/>
            </a:xfrm>
            <a:prstGeom prst="rect">
              <a:avLst/>
            </a:prstGeom>
            <a:noFill/>
            <a:ln>
              <a:noFill/>
            </a:ln>
          </p:spPr>
        </p:pic>
        <p:pic>
          <p:nvPicPr>
            <p:cNvPr descr="Screen Shot 2015-08-10 at 11.51.29 AM.png" id="835" name="Shape 835"/>
            <p:cNvPicPr preferRelativeResize="0"/>
            <p:nvPr/>
          </p:nvPicPr>
          <p:blipFill rotWithShape="1">
            <a:blip r:embed="rId4">
              <a:alphaModFix/>
            </a:blip>
            <a:srcRect b="0" l="0" r="0" t="0"/>
            <a:stretch/>
          </p:blipFill>
          <p:spPr>
            <a:xfrm>
              <a:off x="590677" y="4607546"/>
              <a:ext cx="6990245" cy="2191838"/>
            </a:xfrm>
            <a:prstGeom prst="rect">
              <a:avLst/>
            </a:prstGeom>
            <a:noFill/>
            <a:ln>
              <a:noFill/>
            </a:ln>
          </p:spPr>
        </p:pic>
      </p:grpSp>
      <p:sp>
        <p:nvSpPr>
          <p:cNvPr id="836" name="Shape 836"/>
          <p:cNvSpPr txBox="1"/>
          <p:nvPr/>
        </p:nvSpPr>
        <p:spPr>
          <a:xfrm>
            <a:off x="5391325" y="3688375"/>
            <a:ext cx="3097500" cy="10370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Joining two tables without an </a:t>
            </a:r>
            <a:r>
              <a:rPr b="0" i="0" lang="en" sz="1800" u="none" cap="none" strike="noStrike">
                <a:solidFill>
                  <a:srgbClr val="FF6600"/>
                </a:solidFill>
                <a:latin typeface="Arial"/>
                <a:ea typeface="Arial"/>
                <a:cs typeface="Arial"/>
                <a:sym typeface="Arial"/>
              </a:rPr>
              <a:t>ON</a:t>
            </a:r>
            <a:r>
              <a:rPr b="0" i="0" lang="en" sz="1800" u="none" cap="none" strike="noStrik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1800" u="none" cap="none" strike="noStrike">
                <a:solidFill>
                  <a:srgbClr val="FF7F00"/>
                </a:solidFill>
                <a:latin typeface="Cabin"/>
                <a:ea typeface="Cabin"/>
                <a:cs typeface="Cabin"/>
                <a:sym typeface="Cabin"/>
              </a:rPr>
              <a:t>select</a:t>
            </a:r>
            <a:r>
              <a:rPr b="0" i="0" lang="en" sz="1800" u="none" cap="none" strike="noStrike">
                <a:solidFill>
                  <a:schemeClr val="lt1"/>
                </a:solidFill>
                <a:latin typeface="Cabin"/>
                <a:ea typeface="Cabin"/>
                <a:cs typeface="Cabin"/>
                <a:sym typeface="Cabin"/>
              </a:rPr>
              <a:t> </a:t>
            </a:r>
            <a:r>
              <a:rPr b="0" i="0" lang="en" sz="1800" u="none" cap="none" strike="noStrike">
                <a:solidFill>
                  <a:srgbClr val="00FF00"/>
                </a:solidFill>
                <a:latin typeface="Cabin"/>
                <a:ea typeface="Cabin"/>
                <a:cs typeface="Cabin"/>
                <a:sym typeface="Cabin"/>
              </a:rPr>
              <a:t>Track.title, Genre.name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from</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Track</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join</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Genre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on</a:t>
            </a:r>
            <a:r>
              <a:rPr b="0" i="0" lang="en" sz="1800" u="none" cap="none" strike="noStrike">
                <a:solidFill>
                  <a:schemeClr val="lt1"/>
                </a:solidFill>
                <a:latin typeface="Cabin"/>
                <a:ea typeface="Cabin"/>
                <a:cs typeface="Cabin"/>
                <a:sym typeface="Cabin"/>
              </a:rPr>
              <a:t> </a:t>
            </a:r>
            <a:r>
              <a:rPr b="0" i="0" lang="en" sz="1800" u="none" cap="none" strike="noStrike">
                <a:solidFill>
                  <a:srgbClr val="FF00FF"/>
                </a:solidFill>
                <a:latin typeface="Cabin"/>
                <a:ea typeface="Cabin"/>
                <a:cs typeface="Cabin"/>
                <a:sym typeface="Cabin"/>
              </a:rPr>
              <a:t>Track.genre_id = Genre.id</a:t>
            </a:r>
          </a:p>
        </p:txBody>
      </p:sp>
      <p:sp>
        <p:nvSpPr>
          <p:cNvPr id="842" name="Shape 842"/>
          <p:cNvSpPr txBox="1"/>
          <p:nvPr/>
        </p:nvSpPr>
        <p:spPr>
          <a:xfrm>
            <a:off x="1636215"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43" name="Shape 843"/>
          <p:cNvSpPr txBox="1"/>
          <p:nvPr/>
        </p:nvSpPr>
        <p:spPr>
          <a:xfrm>
            <a:off x="3872394" y="4282678"/>
            <a:ext cx="2062415"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that hold the data</a:t>
            </a:r>
          </a:p>
        </p:txBody>
      </p:sp>
      <p:sp>
        <p:nvSpPr>
          <p:cNvPr id="844" name="Shape 844"/>
          <p:cNvSpPr txBox="1"/>
          <p:nvPr/>
        </p:nvSpPr>
        <p:spPr>
          <a:xfrm>
            <a:off x="6565403"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cxnSp>
        <p:nvCxnSpPr>
          <p:cNvPr id="845" name="Shape 845"/>
          <p:cNvCxnSpPr/>
          <p:nvPr/>
        </p:nvCxnSpPr>
        <p:spPr>
          <a:xfrm>
            <a:off x="4361259" y="3768328"/>
            <a:ext cx="148232" cy="469701"/>
          </a:xfrm>
          <a:prstGeom prst="straightConnector1">
            <a:avLst/>
          </a:prstGeom>
          <a:noFill/>
          <a:ln cap="rnd" cmpd="sng" w="101600">
            <a:solidFill>
              <a:srgbClr val="FFFF00"/>
            </a:solidFill>
            <a:prstDash val="solid"/>
            <a:miter/>
            <a:headEnd len="med" w="med" type="stealth"/>
            <a:tailEnd len="med" w="med" type="none"/>
          </a:ln>
        </p:spPr>
      </p:cxnSp>
      <p:cxnSp>
        <p:nvCxnSpPr>
          <p:cNvPr id="846" name="Shape 846"/>
          <p:cNvCxnSpPr/>
          <p:nvPr/>
        </p:nvCxnSpPr>
        <p:spPr>
          <a:xfrm flipH="1">
            <a:off x="5245298" y="3768328"/>
            <a:ext cx="154482" cy="469701"/>
          </a:xfrm>
          <a:prstGeom prst="straightConnector1">
            <a:avLst/>
          </a:prstGeom>
          <a:noFill/>
          <a:ln cap="rnd" cmpd="sng" w="101600">
            <a:solidFill>
              <a:srgbClr val="FFFF00"/>
            </a:solidFill>
            <a:prstDash val="solid"/>
            <a:miter/>
            <a:headEnd len="med" w="med" type="stealth"/>
            <a:tailEnd len="med" w="med" type="none"/>
          </a:ln>
        </p:spPr>
      </p:cxnSp>
      <p:pic>
        <p:nvPicPr>
          <p:cNvPr descr="Screen Shot 2015-08-10 at 11.36.13 AM.png" id="847" name="Shape 847"/>
          <p:cNvPicPr preferRelativeResize="0"/>
          <p:nvPr/>
        </p:nvPicPr>
        <p:blipFill rotWithShape="1">
          <a:blip r:embed="rId3">
            <a:alphaModFix/>
          </a:blip>
          <a:srcRect b="0" l="0" r="0" t="0"/>
          <a:stretch/>
        </p:blipFill>
        <p:spPr>
          <a:xfrm>
            <a:off x="7409846" y="1808467"/>
            <a:ext cx="1514474" cy="850106"/>
          </a:xfrm>
          <a:prstGeom prst="rect">
            <a:avLst/>
          </a:prstGeom>
          <a:noFill/>
          <a:ln>
            <a:noFill/>
          </a:ln>
        </p:spPr>
      </p:pic>
      <p:pic>
        <p:nvPicPr>
          <p:cNvPr descr="Screen Shot 2015-08-10 at 11.31.34 AM.png" id="848" name="Shape 848"/>
          <p:cNvPicPr preferRelativeResize="0"/>
          <p:nvPr/>
        </p:nvPicPr>
        <p:blipFill rotWithShape="1">
          <a:blip r:embed="rId4">
            <a:alphaModFix/>
          </a:blip>
          <a:srcRect b="0" l="3906" r="0" t="0"/>
          <a:stretch/>
        </p:blipFill>
        <p:spPr>
          <a:xfrm>
            <a:off x="3519250" y="152214"/>
            <a:ext cx="5141652" cy="1357312"/>
          </a:xfrm>
          <a:prstGeom prst="rect">
            <a:avLst/>
          </a:prstGeom>
          <a:noFill/>
          <a:ln>
            <a:noFill/>
          </a:ln>
        </p:spPr>
      </p:pic>
      <p:cxnSp>
        <p:nvCxnSpPr>
          <p:cNvPr id="849" name="Shape 849"/>
          <p:cNvCxnSpPr/>
          <p:nvPr/>
        </p:nvCxnSpPr>
        <p:spPr>
          <a:xfrm rot="10800000">
            <a:off x="5985569" y="1411784"/>
            <a:ext cx="1424277" cy="1137984"/>
          </a:xfrm>
          <a:prstGeom prst="straightConnector1">
            <a:avLst/>
          </a:prstGeom>
          <a:noFill/>
          <a:ln cap="rnd" cmpd="sng" w="101600">
            <a:solidFill>
              <a:srgbClr val="FF00FF"/>
            </a:solidFill>
            <a:prstDash val="solid"/>
            <a:miter/>
            <a:headEnd len="med" w="med" type="stealth"/>
            <a:tailEnd len="med" w="med" type="none"/>
          </a:ln>
        </p:spPr>
      </p:cxnSp>
      <p:pic>
        <p:nvPicPr>
          <p:cNvPr descr="Screen Shot 2015-08-10 at 11.45.49 AM.png" id="850" name="Shape 850"/>
          <p:cNvPicPr preferRelativeResize="0"/>
          <p:nvPr/>
        </p:nvPicPr>
        <p:blipFill rotWithShape="1">
          <a:blip r:embed="rId5">
            <a:alphaModFix/>
          </a:blip>
          <a:srcRect b="0" l="0" r="0" t="0"/>
          <a:stretch/>
        </p:blipFill>
        <p:spPr>
          <a:xfrm>
            <a:off x="506655" y="718895"/>
            <a:ext cx="2449757" cy="21791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4" name="Shape 854"/>
        <p:cNvGrpSpPr/>
        <p:nvPr/>
      </p:nvGrpSpPr>
      <p:grpSpPr>
        <a:xfrm>
          <a:off x="0" y="0"/>
          <a:ext cx="0" cy="0"/>
          <a:chOff x="0" y="0"/>
          <a:chExt cx="0" cy="0"/>
        </a:xfrm>
      </p:grpSpPr>
      <p:sp>
        <p:nvSpPr>
          <p:cNvPr id="855" name="Shape 855"/>
          <p:cNvSpPr txBox="1"/>
          <p:nvPr>
            <p:ph type="title"/>
          </p:nvPr>
        </p:nvSpPr>
        <p:spPr>
          <a:xfrm>
            <a:off x="650081" y="135731"/>
            <a:ext cx="7836693" cy="87868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It can get complex...</a:t>
            </a:r>
          </a:p>
        </p:txBody>
      </p:sp>
      <p:sp>
        <p:nvSpPr>
          <p:cNvPr id="856" name="Shape 856"/>
          <p:cNvSpPr txBox="1"/>
          <p:nvPr/>
        </p:nvSpPr>
        <p:spPr>
          <a:xfrm>
            <a:off x="892968" y="1067990"/>
            <a:ext cx="7350919" cy="1457324"/>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400" u="none" cap="none" strike="noStrike">
                <a:solidFill>
                  <a:srgbClr val="FF7F00"/>
                </a:solidFill>
                <a:latin typeface="Cabin"/>
                <a:ea typeface="Cabin"/>
                <a:cs typeface="Cabin"/>
                <a:sym typeface="Cabin"/>
              </a:rPr>
              <a:t>select</a:t>
            </a:r>
            <a:r>
              <a:rPr b="0" i="0" lang="en" sz="2400" u="none" cap="none" strike="noStrike">
                <a:solidFill>
                  <a:schemeClr val="lt1"/>
                </a:solidFill>
                <a:latin typeface="Cabin"/>
                <a:ea typeface="Cabin"/>
                <a:cs typeface="Cabin"/>
                <a:sym typeface="Cabin"/>
              </a:rPr>
              <a:t> </a:t>
            </a:r>
            <a:r>
              <a:rPr b="0" i="0" lang="en" sz="2400" u="none" cap="none" strike="noStrike">
                <a:solidFill>
                  <a:srgbClr val="00FF00"/>
                </a:solidFill>
                <a:latin typeface="Cabin"/>
                <a:ea typeface="Cabin"/>
                <a:cs typeface="Cabin"/>
                <a:sym typeface="Cabin"/>
              </a:rPr>
              <a:t>Track.title, Artist.name, Album.title, Genre.name</a:t>
            </a:r>
            <a:r>
              <a:rPr b="0" i="0" lang="en" sz="2400" u="none" cap="none" strike="noStrike">
                <a:solidFill>
                  <a:schemeClr val="lt1"/>
                </a:solidFill>
                <a:latin typeface="Cabin"/>
                <a:ea typeface="Cabin"/>
                <a:cs typeface="Cabin"/>
                <a:sym typeface="Cabin"/>
              </a:rPr>
              <a:t> </a:t>
            </a:r>
            <a:r>
              <a:rPr b="0" i="0" lang="en" sz="2400" u="none" cap="none" strike="noStrike">
                <a:solidFill>
                  <a:srgbClr val="FF7F00"/>
                </a:solidFill>
                <a:latin typeface="Cabin"/>
                <a:ea typeface="Cabin"/>
                <a:cs typeface="Cabin"/>
                <a:sym typeface="Cabin"/>
              </a:rPr>
              <a:t>from</a:t>
            </a:r>
            <a:r>
              <a:rPr b="0" i="0" lang="en" sz="2400" u="none" cap="none" strike="noStrike">
                <a:solidFill>
                  <a:schemeClr val="lt1"/>
                </a:solidFill>
                <a:latin typeface="Cabin"/>
                <a:ea typeface="Cabin"/>
                <a:cs typeface="Cabin"/>
                <a:sym typeface="Cabin"/>
              </a:rPr>
              <a:t> </a:t>
            </a:r>
            <a:r>
              <a:rPr b="0" i="0" lang="en" sz="2400" u="none" cap="none" strike="noStrike">
                <a:solidFill>
                  <a:srgbClr val="FFFF00"/>
                </a:solidFill>
                <a:latin typeface="Cabin"/>
                <a:ea typeface="Cabin"/>
                <a:cs typeface="Cabin"/>
                <a:sym typeface="Cabin"/>
              </a:rPr>
              <a:t>Track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Genre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Album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Artist</a:t>
            </a:r>
            <a:r>
              <a:rPr b="0" i="0" lang="en" sz="2400" u="none" cap="none" strike="noStrike">
                <a:solidFill>
                  <a:schemeClr val="lt1"/>
                </a:solidFill>
                <a:latin typeface="Cabin"/>
                <a:ea typeface="Cabin"/>
                <a:cs typeface="Cabin"/>
                <a:sym typeface="Cabin"/>
              </a:rPr>
              <a:t> </a:t>
            </a:r>
            <a:r>
              <a:rPr b="0" i="0" lang="en" sz="2400" u="none" cap="none" strike="noStrike">
                <a:solidFill>
                  <a:srgbClr val="FF7F00"/>
                </a:solidFill>
                <a:latin typeface="Cabin"/>
                <a:ea typeface="Cabin"/>
                <a:cs typeface="Cabin"/>
                <a:sym typeface="Cabin"/>
              </a:rPr>
              <a:t>on</a:t>
            </a:r>
            <a:r>
              <a:rPr b="0" i="0" lang="en" sz="2400" u="none" cap="none" strike="noStrike">
                <a:solidFill>
                  <a:schemeClr val="lt1"/>
                </a:solidFill>
                <a:latin typeface="Cabin"/>
                <a:ea typeface="Cabin"/>
                <a:cs typeface="Cabin"/>
                <a:sym typeface="Cabin"/>
              </a:rPr>
              <a:t> </a:t>
            </a:r>
            <a:r>
              <a:rPr b="0" i="0" lang="en" sz="2400" u="none" cap="none" strike="noStrike">
                <a:solidFill>
                  <a:srgbClr val="FF00FF"/>
                </a:solidFill>
                <a:latin typeface="Cabin"/>
                <a:ea typeface="Cabin"/>
                <a:cs typeface="Cabin"/>
                <a:sym typeface="Cabin"/>
              </a:rPr>
              <a:t>Track.genre_id = Genre.id and Track.album_id = Album.id and Album.artist_id = Artist.id</a:t>
            </a:r>
          </a:p>
        </p:txBody>
      </p:sp>
      <p:sp>
        <p:nvSpPr>
          <p:cNvPr id="857" name="Shape 857"/>
          <p:cNvSpPr txBox="1"/>
          <p:nvPr/>
        </p:nvSpPr>
        <p:spPr>
          <a:xfrm>
            <a:off x="7096421" y="2568178"/>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58" name="Shape 858"/>
          <p:cNvSpPr txBox="1"/>
          <p:nvPr/>
        </p:nvSpPr>
        <p:spPr>
          <a:xfrm>
            <a:off x="7003553" y="3353990"/>
            <a:ext cx="1893093"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which hold the data</a:t>
            </a:r>
          </a:p>
        </p:txBody>
      </p:sp>
      <p:sp>
        <p:nvSpPr>
          <p:cNvPr id="859" name="Shape 859"/>
          <p:cNvSpPr txBox="1"/>
          <p:nvPr/>
        </p:nvSpPr>
        <p:spPr>
          <a:xfrm>
            <a:off x="7096421" y="4118371"/>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pic>
        <p:nvPicPr>
          <p:cNvPr descr="Screen Shot 2015-08-10 at 11.46.34 AM.png" id="860" name="Shape 860"/>
          <p:cNvPicPr preferRelativeResize="0"/>
          <p:nvPr/>
        </p:nvPicPr>
        <p:blipFill rotWithShape="1">
          <a:blip r:embed="rId3">
            <a:alphaModFix/>
          </a:blip>
          <a:srcRect b="0" l="0" r="0" t="0"/>
          <a:stretch/>
        </p:blipFill>
        <p:spPr>
          <a:xfrm>
            <a:off x="1242737" y="2786061"/>
            <a:ext cx="4986420" cy="214862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pic>
        <p:nvPicPr>
          <p:cNvPr descr="Screen Shot 2015-08-10 at 11.46.34 AM.png" id="866" name="Shape 866"/>
          <p:cNvPicPr preferRelativeResize="0"/>
          <p:nvPr/>
        </p:nvPicPr>
        <p:blipFill rotWithShape="1">
          <a:blip r:embed="rId4">
            <a:alphaModFix/>
          </a:blip>
          <a:srcRect b="0" l="0" r="0" t="0"/>
          <a:stretch/>
        </p:blipFill>
        <p:spPr>
          <a:xfrm>
            <a:off x="2858323" y="2434369"/>
            <a:ext cx="4986420" cy="21486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0" name="Shape 870"/>
        <p:cNvGrpSpPr/>
        <p:nvPr/>
      </p:nvGrpSpPr>
      <p:grpSpPr>
        <a:xfrm>
          <a:off x="0" y="0"/>
          <a:ext cx="0" cy="0"/>
          <a:chOff x="0" y="0"/>
          <a:chExt cx="0" cy="0"/>
        </a:xfrm>
      </p:grpSpPr>
      <p:sp>
        <p:nvSpPr>
          <p:cNvPr id="871" name="Shape 871"/>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Many-To-Many Relationships</a:t>
            </a:r>
          </a:p>
        </p:txBody>
      </p:sp>
      <p:sp>
        <p:nvSpPr>
          <p:cNvPr id="872" name="Shape 872"/>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chemeClr val="lt1"/>
              </a:buClr>
              <a:buSzPct val="25000"/>
              <a:buFont typeface="Cabin"/>
              <a:buNone/>
            </a:pPr>
            <a:r>
              <a:t/>
            </a:r>
            <a:endParaRPr b="0" i="0" sz="800" u="none" cap="none" strike="noStrike">
              <a:solidFill>
                <a:srgbClr val="000000"/>
              </a:solidFill>
              <a:latin typeface="Arial"/>
              <a:ea typeface="Arial"/>
              <a:cs typeface="Arial"/>
              <a:sym typeface="Arial"/>
            </a:endParaRPr>
          </a:p>
        </p:txBody>
      </p:sp>
      <p:sp>
        <p:nvSpPr>
          <p:cNvPr id="873" name="Shape 873"/>
          <p:cNvSpPr txBox="1"/>
          <p:nvPr/>
        </p:nvSpPr>
        <p:spPr>
          <a:xfrm>
            <a:off x="315174" y="4521993"/>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7" name="Shape 877"/>
        <p:cNvGrpSpPr/>
        <p:nvPr/>
      </p:nvGrpSpPr>
      <p:grpSpPr>
        <a:xfrm>
          <a:off x="0" y="0"/>
          <a:ext cx="0" cy="0"/>
          <a:chOff x="0" y="0"/>
          <a:chExt cx="0" cy="0"/>
        </a:xfrm>
      </p:grpSpPr>
      <p:sp>
        <p:nvSpPr>
          <p:cNvPr id="878" name="Shape 878"/>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879" name="Shape 879"/>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880" name="Shape 880"/>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881" name="Shape 881"/>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882" name="Shape 882"/>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belongs-to</a:t>
            </a:r>
          </a:p>
        </p:txBody>
      </p:sp>
      <p:sp>
        <p:nvSpPr>
          <p:cNvPr id="883" name="Shape 883"/>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884" name="Shape 884"/>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885" name="Shape 885"/>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886" name="Shape 886"/>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887" name="Shape 887"/>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888" name="Shape 888"/>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889" name="Shape 889"/>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890" name="Shape 890"/>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891" name="Shape 891"/>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892" name="Shape 892"/>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893" name="Shape 893"/>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894" name="Shape 894"/>
          <p:cNvSpPr txBox="1"/>
          <p:nvPr/>
        </p:nvSpPr>
        <p:spPr>
          <a:xfrm>
            <a:off x="1021556" y="2293143"/>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895" name="Shape 895"/>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896" name="Shape 896"/>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897" name="Shape 897"/>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898" name="Shape 898"/>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
        <p:nvSpPr>
          <p:cNvPr id="899" name="Shape 899"/>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  </a:t>
            </a:r>
          </a:p>
        </p:txBody>
      </p:sp>
      <p:sp>
        <p:nvSpPr>
          <p:cNvPr id="900" name="Shape 900"/>
          <p:cNvSpPr txBox="1"/>
          <p:nvPr/>
        </p:nvSpPr>
        <p:spPr>
          <a:xfrm>
            <a:off x="6441573" y="37533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02" name="Shape 902"/>
          <p:cNvSpPr/>
          <p:nvPr/>
        </p:nvSpPr>
        <p:spPr>
          <a:xfrm>
            <a:off x="296700" y="4684200"/>
            <a:ext cx="54117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a:t>
            </a:r>
          </a:p>
        </p:txBody>
      </p:sp>
      <p:sp>
        <p:nvSpPr>
          <p:cNvPr id="903" name="Shape 903"/>
          <p:cNvSpPr txBox="1"/>
          <p:nvPr/>
        </p:nvSpPr>
        <p:spPr>
          <a:xfrm>
            <a:off x="7333710" y="426975"/>
            <a:ext cx="1260220" cy="536685"/>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Review:</a:t>
            </a:r>
          </a:p>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 to Many</a:t>
            </a:r>
          </a:p>
        </p:txBody>
      </p:sp>
      <p:sp>
        <p:nvSpPr>
          <p:cNvPr id="904" name="Shape 904"/>
          <p:cNvSpPr txBox="1"/>
          <p:nvPr/>
        </p:nvSpPr>
        <p:spPr>
          <a:xfrm>
            <a:off x="4457025"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05" name="Shape 905"/>
          <p:cNvSpPr txBox="1"/>
          <p:nvPr/>
        </p:nvSpPr>
        <p:spPr>
          <a:xfrm>
            <a:off x="2127996"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9" name="Shape 909"/>
        <p:cNvGrpSpPr/>
        <p:nvPr/>
      </p:nvGrpSpPr>
      <p:grpSpPr>
        <a:xfrm>
          <a:off x="0" y="0"/>
          <a:ext cx="0" cy="0"/>
          <a:chOff x="0" y="0"/>
          <a:chExt cx="0" cy="0"/>
        </a:xfrm>
      </p:grpSpPr>
      <p:pic>
        <p:nvPicPr>
          <p:cNvPr descr="Screen Shot 2015-08-10 at 11.36.13 AM.png" id="910" name="Shape 910"/>
          <p:cNvPicPr preferRelativeResize="0"/>
          <p:nvPr/>
        </p:nvPicPr>
        <p:blipFill rotWithShape="1">
          <a:blip r:embed="rId3">
            <a:alphaModFix/>
          </a:blip>
          <a:srcRect b="0" l="0" r="0" t="0"/>
          <a:stretch/>
        </p:blipFill>
        <p:spPr>
          <a:xfrm>
            <a:off x="1056703" y="1283268"/>
            <a:ext cx="1514474" cy="850106"/>
          </a:xfrm>
          <a:prstGeom prst="rect">
            <a:avLst/>
          </a:prstGeom>
          <a:noFill/>
          <a:ln>
            <a:noFill/>
          </a:ln>
        </p:spPr>
      </p:pic>
      <p:pic>
        <p:nvPicPr>
          <p:cNvPr descr="Screen Shot 2015-08-10 at 11.31.34 AM.png" id="911" name="Shape 911"/>
          <p:cNvPicPr preferRelativeResize="0"/>
          <p:nvPr/>
        </p:nvPicPr>
        <p:blipFill rotWithShape="1">
          <a:blip r:embed="rId4">
            <a:alphaModFix/>
          </a:blip>
          <a:srcRect b="0" l="3906" r="0" t="0"/>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cap="rnd" cmpd="sng" w="101600">
            <a:solidFill>
              <a:srgbClr val="FF00FF"/>
            </a:solidFill>
            <a:prstDash val="solid"/>
            <a:miter/>
            <a:headEnd len="med" w="med" type="stealth"/>
            <a:tailEnd len="med" w="med" type="none"/>
          </a:ln>
        </p:spPr>
      </p:cxnSp>
      <p:sp>
        <p:nvSpPr>
          <p:cNvPr id="913" name="Shape 913"/>
          <p:cNvSpPr txBox="1"/>
          <p:nvPr/>
        </p:nvSpPr>
        <p:spPr>
          <a:xfrm>
            <a:off x="3696576" y="2133025"/>
            <a:ext cx="7445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15" name="Shape 915"/>
          <p:cNvSpPr/>
          <p:nvPr/>
        </p:nvSpPr>
        <p:spPr>
          <a:xfrm>
            <a:off x="296700" y="4684200"/>
            <a:ext cx="54092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  </a:t>
            </a:r>
          </a:p>
        </p:txBody>
      </p:sp>
      <p:pic>
        <p:nvPicPr>
          <p:cNvPr descr="500px-CPT-Databases-OnetoMany.svg.png" id="916" name="Shape 916"/>
          <p:cNvPicPr preferRelativeResize="0"/>
          <p:nvPr/>
        </p:nvPicPr>
        <p:blipFill rotWithShape="1">
          <a:blip r:embed="rId5">
            <a:alphaModFix/>
          </a:blip>
          <a:srcRect b="0" l="0" r="0" t="0"/>
          <a:stretch/>
        </p:blipFill>
        <p:spPr>
          <a:xfrm>
            <a:off x="4878741" y="212810"/>
            <a:ext cx="3571874" cy="792956"/>
          </a:xfrm>
          <a:prstGeom prst="rect">
            <a:avLst/>
          </a:prstGeom>
          <a:solidFill>
            <a:schemeClr val="lt1"/>
          </a:solidFill>
          <a:ln>
            <a:noFill/>
          </a:ln>
        </p:spPr>
      </p:pic>
      <p:sp>
        <p:nvSpPr>
          <p:cNvPr id="917" name="Shape 917"/>
          <p:cNvSpPr txBox="1"/>
          <p:nvPr/>
        </p:nvSpPr>
        <p:spPr>
          <a:xfrm>
            <a:off x="7028603" y="1136125"/>
            <a:ext cx="781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18" name="Shape 918"/>
          <p:cNvSpPr txBox="1"/>
          <p:nvPr/>
        </p:nvSpPr>
        <p:spPr>
          <a:xfrm>
            <a:off x="5788825" y="1136125"/>
            <a:ext cx="5979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Two Roles in Large Projects</a:t>
            </a:r>
          </a:p>
        </p:txBody>
      </p:sp>
      <p:sp>
        <p:nvSpPr>
          <p:cNvPr id="256" name="Shape 256"/>
          <p:cNvSpPr txBox="1"/>
          <p:nvPr>
            <p:ph idx="1" type="body"/>
          </p:nvPr>
        </p:nvSpPr>
        <p:spPr>
          <a:xfrm>
            <a:off x="650081" y="1464468"/>
            <a:ext cx="7836750" cy="258609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Application Developer</a:t>
            </a:r>
            <a:r>
              <a:rPr b="0" i="0" lang="en" sz="2000" u="none" cap="none" strike="noStrike">
                <a:solidFill>
                  <a:schemeClr val="lt1"/>
                </a:solidFill>
                <a:latin typeface="Cabin"/>
                <a:ea typeface="Cabin"/>
                <a:cs typeface="Cabin"/>
                <a:sym typeface="Cabin"/>
              </a:rPr>
              <a:t> - Builds the logic for the application, the look and feel of the application - monitors the application for problems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Database Administrator </a:t>
            </a:r>
            <a:r>
              <a:rPr b="0" i="0" lang="en" sz="2000" u="none" cap="none" strike="noStrike">
                <a:solidFill>
                  <a:schemeClr val="lt1"/>
                </a:solidFill>
                <a:latin typeface="Cabin"/>
                <a:ea typeface="Cabin"/>
                <a:cs typeface="Cabin"/>
                <a:sym typeface="Cabin"/>
              </a:rPr>
              <a:t>- Monitors and adjusts the database as the program runs in production</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Often both people participate in the building of the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Data model</a:t>
            </a:r>
            <a:r>
              <a:rPr b="0" i="0" lang="en" sz="2000" u="none" cap="none" strike="noStrike">
                <a:solidFill>
                  <a:schemeClr val="lt1"/>
                </a:solidFill>
                <a:latin typeface="Arial"/>
                <a:ea typeface="Arial"/>
                <a:cs typeface="Arial"/>
                <a:sym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sp>
        <p:nvSpPr>
          <p:cNvPr id="923" name="Shape 92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Many to Many</a:t>
            </a:r>
          </a:p>
        </p:txBody>
      </p:sp>
      <p:sp>
        <p:nvSpPr>
          <p:cNvPr id="924" name="Shape 924"/>
          <p:cNvSpPr txBox="1"/>
          <p:nvPr>
            <p:ph idx="1" type="body"/>
          </p:nvPr>
        </p:nvSpPr>
        <p:spPr>
          <a:xfrm>
            <a:off x="650081" y="1464468"/>
            <a:ext cx="391994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Sometimes we need to model a relationship that is many-to-many</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We need to add a "connection" table with two foreign keys</a:t>
            </a:r>
          </a:p>
          <a:p>
            <a:pPr indent="-254000" lvl="0" marL="254000" marR="0" rtl="0" algn="l">
              <a:lnSpc>
                <a:spcPct val="100000"/>
              </a:lnSpc>
              <a:spcBef>
                <a:spcPts val="6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There is usually no separate primary key</a:t>
            </a:r>
          </a:p>
        </p:txBody>
      </p:sp>
      <p:pic>
        <p:nvPicPr>
          <p:cNvPr descr="500px-CPT-Databases-ManytoMany.svg.png" id="925" name="Shape 925"/>
          <p:cNvPicPr preferRelativeResize="0"/>
          <p:nvPr/>
        </p:nvPicPr>
        <p:blipFill rotWithShape="1">
          <a:blip r:embed="rId3">
            <a:alphaModFix/>
          </a:blip>
          <a:srcRect b="0" l="0" r="0" t="0"/>
          <a:stretch/>
        </p:blipFill>
        <p:spPr>
          <a:xfrm>
            <a:off x="5246444" y="1590528"/>
            <a:ext cx="3571874" cy="792956"/>
          </a:xfrm>
          <a:prstGeom prst="rect">
            <a:avLst/>
          </a:prstGeom>
          <a:solidFill>
            <a:srgbClr val="FFFFFF"/>
          </a:solidFill>
          <a:ln>
            <a:noFill/>
          </a:ln>
        </p:spPr>
      </p:pic>
      <p:pic>
        <p:nvPicPr>
          <p:cNvPr descr="Databases-ManyToManyWJunction.jpg" id="926" name="Shape 926"/>
          <p:cNvPicPr preferRelativeResize="0"/>
          <p:nvPr/>
        </p:nvPicPr>
        <p:blipFill rotWithShape="1">
          <a:blip r:embed="rId4">
            <a:alphaModFix/>
          </a:blip>
          <a:srcRect b="0" l="0" r="0" t="0"/>
          <a:stretch/>
        </p:blipFill>
        <p:spPr>
          <a:xfrm>
            <a:off x="5067845" y="2851466"/>
            <a:ext cx="3922609" cy="1304565"/>
          </a:xfrm>
          <a:prstGeom prst="rect">
            <a:avLst/>
          </a:prstGeom>
          <a:noFill/>
          <a:ln>
            <a:noFill/>
          </a:ln>
        </p:spPr>
      </p:pic>
      <p:sp>
        <p:nvSpPr>
          <p:cNvPr id="927" name="Shape 927"/>
          <p:cNvSpPr txBox="1"/>
          <p:nvPr/>
        </p:nvSpPr>
        <p:spPr>
          <a:xfrm>
            <a:off x="304668" y="4666359"/>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5"/>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1" name="Shape 931"/>
        <p:cNvGrpSpPr/>
        <p:nvPr/>
      </p:nvGrpSpPr>
      <p:grpSpPr>
        <a:xfrm>
          <a:off x="0" y="0"/>
          <a:ext cx="0" cy="0"/>
          <a:chOff x="0" y="0"/>
          <a:chExt cx="0" cy="0"/>
        </a:xfrm>
      </p:grpSpPr>
      <p:sp>
        <p:nvSpPr>
          <p:cNvPr id="932" name="Shape 932"/>
          <p:cNvSpPr txBox="1"/>
          <p:nvPr/>
        </p:nvSpPr>
        <p:spPr>
          <a:xfrm>
            <a:off x="5976639" y="434490"/>
            <a:ext cx="1527663" cy="1157287"/>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933" name="Shape 933"/>
          <p:cNvSpPr txBox="1"/>
          <p:nvPr/>
        </p:nvSpPr>
        <p:spPr>
          <a:xfrm>
            <a:off x="1385337" y="434489"/>
            <a:ext cx="1321593" cy="1071562"/>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934" name="Shape 934"/>
          <p:cNvSpPr txBox="1"/>
          <p:nvPr/>
        </p:nvSpPr>
        <p:spPr>
          <a:xfrm>
            <a:off x="1598757" y="655945"/>
            <a:ext cx="890289" cy="6357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Course</a:t>
            </a:r>
          </a:p>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a:t>
            </a:r>
          </a:p>
        </p:txBody>
      </p:sp>
      <p:cxnSp>
        <p:nvCxnSpPr>
          <p:cNvPr id="935" name="Shape 935"/>
          <p:cNvCxnSpPr/>
          <p:nvPr/>
        </p:nvCxnSpPr>
        <p:spPr>
          <a:xfrm flipH="1" rot="10800000">
            <a:off x="2788191" y="801892"/>
            <a:ext cx="3148875" cy="6750"/>
          </a:xfrm>
          <a:prstGeom prst="straightConnector1">
            <a:avLst/>
          </a:prstGeom>
          <a:noFill/>
          <a:ln cap="rnd" cmpd="sng" w="88900">
            <a:solidFill>
              <a:srgbClr val="FFFF00"/>
            </a:solidFill>
            <a:prstDash val="solid"/>
            <a:miter/>
            <a:headEnd len="lg" w="lg" type="triangle"/>
            <a:tailEnd len="lg" w="lg" type="triangle"/>
          </a:ln>
        </p:spPr>
      </p:cxnSp>
      <p:sp>
        <p:nvSpPr>
          <p:cNvPr id="936" name="Shape 936"/>
          <p:cNvSpPr txBox="1"/>
          <p:nvPr/>
        </p:nvSpPr>
        <p:spPr>
          <a:xfrm>
            <a:off x="3566379" y="234464"/>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member-of</a:t>
            </a:r>
          </a:p>
        </p:txBody>
      </p:sp>
      <p:sp>
        <p:nvSpPr>
          <p:cNvPr id="937" name="Shape 937"/>
          <p:cNvSpPr txBox="1"/>
          <p:nvPr/>
        </p:nvSpPr>
        <p:spPr>
          <a:xfrm>
            <a:off x="3855495" y="2100262"/>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Member</a:t>
            </a:r>
          </a:p>
        </p:txBody>
      </p:sp>
      <p:sp>
        <p:nvSpPr>
          <p:cNvPr id="938" name="Shape 938"/>
          <p:cNvSpPr txBox="1"/>
          <p:nvPr/>
        </p:nvSpPr>
        <p:spPr>
          <a:xfrm>
            <a:off x="3855495" y="2550318"/>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00FF"/>
                </a:solidFill>
                <a:latin typeface="Cabin"/>
                <a:ea typeface="Cabin"/>
                <a:cs typeface="Cabin"/>
                <a:sym typeface="Cabin"/>
              </a:rPr>
              <a:t>user_id</a:t>
            </a:r>
          </a:p>
        </p:txBody>
      </p:sp>
      <p:sp>
        <p:nvSpPr>
          <p:cNvPr id="939" name="Shape 939"/>
          <p:cNvSpPr txBox="1"/>
          <p:nvPr/>
        </p:nvSpPr>
        <p:spPr>
          <a:xfrm>
            <a:off x="3855495" y="2978943"/>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FF00FF"/>
                </a:solidFill>
                <a:latin typeface="Cabin"/>
                <a:ea typeface="Cabin"/>
                <a:cs typeface="Cabin"/>
                <a:sym typeface="Cabin"/>
              </a:rPr>
              <a:t>course_id</a:t>
            </a:r>
          </a:p>
        </p:txBody>
      </p:sp>
      <p:sp>
        <p:nvSpPr>
          <p:cNvPr id="940" name="Shape 940"/>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User</a:t>
            </a:r>
          </a:p>
        </p:txBody>
      </p:sp>
      <p:sp>
        <p:nvSpPr>
          <p:cNvPr id="941" name="Shape 941"/>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942" name="Shape 942"/>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943" name="Shape 943"/>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email</a:t>
            </a:r>
          </a:p>
        </p:txBody>
      </p:sp>
      <p:cxnSp>
        <p:nvCxnSpPr>
          <p:cNvPr id="944" name="Shape 944"/>
          <p:cNvCxnSpPr>
            <a:endCxn id="939" idx="1"/>
          </p:cNvCxnSpPr>
          <p:nvPr/>
        </p:nvCxnSpPr>
        <p:spPr>
          <a:xfrm>
            <a:off x="1995195" y="2713256"/>
            <a:ext cx="1860299" cy="480000"/>
          </a:xfrm>
          <a:prstGeom prst="straightConnector1">
            <a:avLst/>
          </a:prstGeom>
          <a:noFill/>
          <a:ln cap="rnd" cmpd="sng" w="88900">
            <a:solidFill>
              <a:srgbClr val="FF00FF"/>
            </a:solidFill>
            <a:prstDash val="solid"/>
            <a:miter/>
            <a:headEnd len="med" w="med" type="stealth"/>
            <a:tailEnd len="med" w="med" type="none"/>
          </a:ln>
        </p:spPr>
      </p:cxnSp>
      <p:sp>
        <p:nvSpPr>
          <p:cNvPr id="945" name="Shape 945"/>
          <p:cNvSpPr txBox="1"/>
          <p:nvPr/>
        </p:nvSpPr>
        <p:spPr>
          <a:xfrm>
            <a:off x="6384142" y="477347"/>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User</a:t>
            </a:r>
          </a:p>
        </p:txBody>
      </p:sp>
      <p:sp>
        <p:nvSpPr>
          <p:cNvPr id="946" name="Shape 946"/>
          <p:cNvSpPr txBox="1"/>
          <p:nvPr/>
        </p:nvSpPr>
        <p:spPr>
          <a:xfrm>
            <a:off x="6319883" y="1120285"/>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email</a:t>
            </a:r>
          </a:p>
        </p:txBody>
      </p:sp>
      <p:sp>
        <p:nvSpPr>
          <p:cNvPr id="947" name="Shape 947"/>
          <p:cNvSpPr txBox="1"/>
          <p:nvPr/>
        </p:nvSpPr>
        <p:spPr>
          <a:xfrm>
            <a:off x="6431023" y="777385"/>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name</a:t>
            </a:r>
          </a:p>
        </p:txBody>
      </p:sp>
      <p:sp>
        <p:nvSpPr>
          <p:cNvPr id="948" name="Shape 948"/>
          <p:cNvSpPr txBox="1"/>
          <p:nvPr/>
        </p:nvSpPr>
        <p:spPr>
          <a:xfrm>
            <a:off x="5378876" y="2905350"/>
            <a:ext cx="7169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49" name="Shape 949"/>
          <p:cNvSpPr txBox="1"/>
          <p:nvPr/>
        </p:nvSpPr>
        <p:spPr>
          <a:xfrm>
            <a:off x="6553726" y="2828925"/>
            <a:ext cx="5612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50" name="Shape 950"/>
          <p:cNvSpPr/>
          <p:nvPr/>
        </p:nvSpPr>
        <p:spPr>
          <a:xfrm>
            <a:off x="372900" y="4684200"/>
            <a:ext cx="55281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9731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52" name="Shape 952"/>
          <p:cNvSpPr txBox="1"/>
          <p:nvPr/>
        </p:nvSpPr>
        <p:spPr>
          <a:xfrm>
            <a:off x="2830674" y="100217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53" name="Shape 953"/>
          <p:cNvSpPr txBox="1"/>
          <p:nvPr/>
        </p:nvSpPr>
        <p:spPr>
          <a:xfrm>
            <a:off x="637961" y="204899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Course</a:t>
            </a:r>
          </a:p>
        </p:txBody>
      </p:sp>
      <p:sp>
        <p:nvSpPr>
          <p:cNvPr id="954" name="Shape 954"/>
          <p:cNvSpPr txBox="1"/>
          <p:nvPr/>
        </p:nvSpPr>
        <p:spPr>
          <a:xfrm>
            <a:off x="637961" y="2499054"/>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955" name="Shape 955"/>
          <p:cNvSpPr txBox="1"/>
          <p:nvPr/>
        </p:nvSpPr>
        <p:spPr>
          <a:xfrm>
            <a:off x="637961" y="2927679"/>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cxnSp>
        <p:nvCxnSpPr>
          <p:cNvPr id="956" name="Shape 956"/>
          <p:cNvCxnSpPr>
            <a:stCxn id="941" idx="1"/>
            <a:endCxn id="938" idx="3"/>
          </p:cNvCxnSpPr>
          <p:nvPr/>
        </p:nvCxnSpPr>
        <p:spPr>
          <a:xfrm flipH="1">
            <a:off x="5212818" y="2528887"/>
            <a:ext cx="2023800" cy="235800"/>
          </a:xfrm>
          <a:prstGeom prst="straightConnector1">
            <a:avLst/>
          </a:prstGeom>
          <a:noFill/>
          <a:ln cap="rnd" cmpd="sng" w="88900">
            <a:solidFill>
              <a:srgbClr val="FF00FF"/>
            </a:solidFill>
            <a:prstDash val="solid"/>
            <a:miter/>
            <a:headEnd len="med" w="med" type="stealth"/>
            <a:tailEnd len="med" w="med" type="none"/>
          </a:ln>
        </p:spPr>
      </p:cxnSp>
      <p:sp>
        <p:nvSpPr>
          <p:cNvPr id="957" name="Shape 957"/>
          <p:cNvSpPr txBox="1"/>
          <p:nvPr/>
        </p:nvSpPr>
        <p:spPr>
          <a:xfrm>
            <a:off x="2094072" y="299770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58" name="Shape 958"/>
          <p:cNvSpPr txBox="1"/>
          <p:nvPr/>
        </p:nvSpPr>
        <p:spPr>
          <a:xfrm>
            <a:off x="3129576" y="249285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sp>
        <p:nvSpPr>
          <p:cNvPr id="963" name="Shape 963"/>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Start with a Fresh Database</a:t>
            </a:r>
          </a:p>
        </p:txBody>
      </p:sp>
      <p:sp>
        <p:nvSpPr>
          <p:cNvPr id="964" name="Shape 964"/>
          <p:cNvSpPr/>
          <p:nvPr/>
        </p:nvSpPr>
        <p:spPr>
          <a:xfrm>
            <a:off x="860200" y="817325"/>
            <a:ext cx="8214599" cy="41723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User</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a:t>
            </a:r>
            <a:r>
              <a:rPr b="1" i="0" lang="en" sz="1600" u="none" cap="none" strike="noStrike">
                <a:solidFill>
                  <a:srgbClr val="FF6600"/>
                </a:solidFill>
                <a:latin typeface="Courier New"/>
                <a:ea typeface="Courier New"/>
                <a:cs typeface="Courier New"/>
                <a:sym typeface="Courier New"/>
              </a:rPr>
              <a:t>id     INTEGER NOT NULL PRIMARY KEY AUTOINCREMENT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a:t>
            </a:r>
            <a:r>
              <a:rPr b="1" i="0" lang="en" sz="1600" u="none" cap="none" strike="noStrike">
                <a:solidFill>
                  <a:srgbClr val="00FF00"/>
                </a:solidFill>
                <a:latin typeface="Courier New"/>
                <a:ea typeface="Courier New"/>
                <a:cs typeface="Courier New"/>
                <a:sym typeface="Courier New"/>
              </a:rPr>
              <a:t> name   TEXT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email  TEXT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Course</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rgbClr val="FF6600"/>
              </a:buClr>
              <a:buSzPct val="25000"/>
              <a:buFont typeface="Courier New"/>
              <a:buNone/>
            </a:pPr>
            <a:r>
              <a:rPr b="1" i="0" lang="en" sz="1600" u="none" cap="none" strike="noStrike">
                <a:solidFill>
                  <a:srgbClr val="FF6600"/>
                </a:solidFill>
                <a:latin typeface="Courier New"/>
                <a:ea typeface="Courier New"/>
                <a:cs typeface="Courier New"/>
                <a:sym typeface="Courier New"/>
              </a:rPr>
              <a:t>    id     INTEGER NOT NULL PRIMARY KEY AUTOINCREMENT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FF00"/>
              </a:buClr>
              <a:buSzPct val="25000"/>
              <a:buFont typeface="Courier New"/>
              <a:buNone/>
            </a:pPr>
            <a:r>
              <a:rPr b="1" i="0" lang="en" sz="1600" u="none" cap="none" strike="noStrike">
                <a:solidFill>
                  <a:srgbClr val="00FF00"/>
                </a:solidFill>
                <a:latin typeface="Courier New"/>
                <a:ea typeface="Courier New"/>
                <a:cs typeface="Courier New"/>
                <a:sym typeface="Courier New"/>
              </a:rPr>
              <a:t>    title  TEXT UNIQUE</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Member </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FF00FF"/>
              </a:buClr>
              <a:buSzPct val="25000"/>
              <a:buFont typeface="Courier New"/>
              <a:buNone/>
            </a:pPr>
            <a:r>
              <a:rPr b="1" i="0" lang="en" sz="1600" u="none" cap="none" strike="noStrike">
                <a:solidFill>
                  <a:srgbClr val="FF00FF"/>
                </a:solidFill>
                <a:latin typeface="Courier New"/>
                <a:ea typeface="Courier New"/>
                <a:cs typeface="Courier New"/>
                <a:sym typeface="Courier New"/>
              </a:rPr>
              <a:t>    user_id     INTEGER,</a:t>
            </a:r>
          </a:p>
          <a:p>
            <a:pPr indent="0" lvl="0" marL="0" marR="0" rtl="0" algn="l">
              <a:lnSpc>
                <a:spcPct val="100000"/>
              </a:lnSpc>
              <a:spcBef>
                <a:spcPts val="0"/>
              </a:spcBef>
              <a:spcAft>
                <a:spcPts val="0"/>
              </a:spcAft>
              <a:buClr>
                <a:srgbClr val="FF00FF"/>
              </a:buClr>
              <a:buSzPct val="25000"/>
              <a:buFont typeface="Courier New"/>
              <a:buNone/>
            </a:pPr>
            <a:r>
              <a:rPr b="1" i="0" lang="en" sz="1600" u="none" cap="none" strike="noStrike">
                <a:solidFill>
                  <a:srgbClr val="FF00FF"/>
                </a:solidFill>
                <a:latin typeface="Courier New"/>
                <a:ea typeface="Courier New"/>
                <a:cs typeface="Courier New"/>
                <a:sym typeface="Courier New"/>
              </a:rPr>
              <a:t>    course_id   INTEGER,</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	role        INTEGER,</a:t>
            </a:r>
          </a:p>
          <a:p>
            <a:pPr indent="0" lvl="0" marL="0" marR="0" rtl="0" algn="l">
              <a:lnSpc>
                <a:spcPct val="100000"/>
              </a:lnSpc>
              <a:spcBef>
                <a:spcPts val="0"/>
              </a:spcBef>
              <a:spcAft>
                <a:spcPts val="0"/>
              </a:spcAft>
              <a:buClr>
                <a:srgbClr val="00FFFF"/>
              </a:buClr>
              <a:buSzPct val="25000"/>
              <a:buFont typeface="Courier New"/>
              <a:buNone/>
            </a:pPr>
            <a:r>
              <a:rPr b="1" i="0" lang="en" sz="1600" u="none" cap="none" strike="noStrike">
                <a:solidFill>
                  <a:srgbClr val="00FFFF"/>
                </a:solidFill>
                <a:latin typeface="Courier New"/>
                <a:ea typeface="Courier New"/>
                <a:cs typeface="Courier New"/>
                <a:sym typeface="Courier New"/>
              </a:rPr>
              <a:t>    PRIMARY KEY (user_id, course_id)</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8" name="Shape 968"/>
        <p:cNvGrpSpPr/>
        <p:nvPr/>
      </p:nvGrpSpPr>
      <p:grpSpPr>
        <a:xfrm>
          <a:off x="0" y="0"/>
          <a:ext cx="0" cy="0"/>
          <a:chOff x="0" y="0"/>
          <a:chExt cx="0" cy="0"/>
        </a:xfrm>
      </p:grpSpPr>
      <p:pic>
        <p:nvPicPr>
          <p:cNvPr descr="Untitled.png" id="969" name="Shape 969"/>
          <p:cNvPicPr preferRelativeResize="0"/>
          <p:nvPr/>
        </p:nvPicPr>
        <p:blipFill rotWithShape="1">
          <a:blip r:embed="rId3">
            <a:alphaModFix/>
          </a:blip>
          <a:srcRect b="0" l="0" r="0" t="0"/>
          <a:stretch/>
        </p:blipFill>
        <p:spPr>
          <a:xfrm>
            <a:off x="798441" y="0"/>
            <a:ext cx="7595706" cy="524178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 name="Shape 973"/>
        <p:cNvGrpSpPr/>
        <p:nvPr/>
      </p:nvGrpSpPr>
      <p:grpSpPr>
        <a:xfrm>
          <a:off x="0" y="0"/>
          <a:ext cx="0" cy="0"/>
          <a:chOff x="0" y="0"/>
          <a:chExt cx="0" cy="0"/>
        </a:xfrm>
      </p:grpSpPr>
      <p:sp>
        <p:nvSpPr>
          <p:cNvPr id="974" name="Shape 974"/>
          <p:cNvSpPr txBox="1"/>
          <p:nvPr>
            <p:ph type="title"/>
          </p:nvPr>
        </p:nvSpPr>
        <p:spPr>
          <a:xfrm>
            <a:off x="650081" y="135731"/>
            <a:ext cx="7836693" cy="852307"/>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('Jane', 'jane@tsugi.org');</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('Ed', 'ed@tsugi.org');</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('Sue', 'sue@tsugi.org');</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('Python');</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('SQL');</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('PHP');</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9" name="Shape 979"/>
        <p:cNvGrpSpPr/>
        <p:nvPr/>
      </p:nvGrpSpPr>
      <p:grpSpPr>
        <a:xfrm>
          <a:off x="0" y="0"/>
          <a:ext cx="0" cy="0"/>
          <a:chOff x="0" y="0"/>
          <a:chExt cx="0" cy="0"/>
        </a:xfrm>
      </p:grpSpPr>
      <p:pic>
        <p:nvPicPr>
          <p:cNvPr descr="Untitled 2.png" id="980" name="Shape 980"/>
          <p:cNvPicPr preferRelativeResize="0"/>
          <p:nvPr/>
        </p:nvPicPr>
        <p:blipFill rotWithShape="1">
          <a:blip r:embed="rId3">
            <a:alphaModFix/>
          </a:blip>
          <a:srcRect b="0" l="0" r="0" t="0"/>
          <a:stretch/>
        </p:blipFill>
        <p:spPr>
          <a:xfrm>
            <a:off x="0" y="0"/>
            <a:ext cx="7215187" cy="4979193"/>
          </a:xfrm>
          <a:prstGeom prst="rect">
            <a:avLst/>
          </a:prstGeom>
          <a:noFill/>
          <a:ln>
            <a:noFill/>
          </a:ln>
        </p:spPr>
      </p:pic>
      <p:pic>
        <p:nvPicPr>
          <p:cNvPr descr="Untitled.png" id="981" name="Shape 981"/>
          <p:cNvPicPr preferRelativeResize="0"/>
          <p:nvPr/>
        </p:nvPicPr>
        <p:blipFill rotWithShape="1">
          <a:blip r:embed="rId4">
            <a:alphaModFix/>
          </a:blip>
          <a:srcRect b="0" l="0" r="0" t="0"/>
          <a:stretch/>
        </p:blipFill>
        <p:spPr>
          <a:xfrm>
            <a:off x="2117917" y="405927"/>
            <a:ext cx="7215187" cy="497919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5" name="Shape 985"/>
        <p:cNvGrpSpPr/>
        <p:nvPr/>
      </p:nvGrpSpPr>
      <p:grpSpPr>
        <a:xfrm>
          <a:off x="0" y="0"/>
          <a:ext cx="0" cy="0"/>
          <a:chOff x="0" y="0"/>
          <a:chExt cx="0" cy="0"/>
        </a:xfrm>
      </p:grpSpPr>
      <p:sp>
        <p:nvSpPr>
          <p:cNvPr id="986" name="Shape 986"/>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Insert Memberships</a:t>
            </a:r>
          </a:p>
        </p:txBody>
      </p:sp>
      <p:sp>
        <p:nvSpPr>
          <p:cNvPr id="987" name="Shape 987"/>
          <p:cNvSpPr/>
          <p:nvPr/>
        </p:nvSpPr>
        <p:spPr>
          <a:xfrm>
            <a:off x="650081" y="2708217"/>
            <a:ext cx="7912158" cy="2233303"/>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(1, 1, 1);</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1, 0);</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(3, 1, 0);</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(1, 2, 0);</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2, 1);</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3, 1);</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(3, 3, 0);</a:t>
            </a:r>
          </a:p>
        </p:txBody>
      </p:sp>
      <p:pic>
        <p:nvPicPr>
          <p:cNvPr descr="Untitled.png" id="988" name="Shape 988"/>
          <p:cNvPicPr preferRelativeResize="0"/>
          <p:nvPr/>
        </p:nvPicPr>
        <p:blipFill rotWithShape="1">
          <a:blip r:embed="rId3">
            <a:alphaModFix/>
          </a:blip>
          <a:srcRect b="0" l="0" r="0" t="0"/>
          <a:stretch/>
        </p:blipFill>
        <p:spPr>
          <a:xfrm>
            <a:off x="1470425" y="1102628"/>
            <a:ext cx="2185987" cy="1028700"/>
          </a:xfrm>
          <a:prstGeom prst="rect">
            <a:avLst/>
          </a:prstGeom>
          <a:noFill/>
          <a:ln>
            <a:noFill/>
          </a:ln>
        </p:spPr>
      </p:pic>
      <p:pic>
        <p:nvPicPr>
          <p:cNvPr descr="Untitled 2.png" id="989" name="Shape 989"/>
          <p:cNvPicPr preferRelativeResize="0"/>
          <p:nvPr/>
        </p:nvPicPr>
        <p:blipFill rotWithShape="1">
          <a:blip r:embed="rId4">
            <a:alphaModFix/>
          </a:blip>
          <a:srcRect b="0" l="0" r="0" t="0"/>
          <a:stretch/>
        </p:blipFill>
        <p:spPr>
          <a:xfrm>
            <a:off x="5736565" y="1102628"/>
            <a:ext cx="1512794" cy="102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3" name="Shape 993"/>
        <p:cNvGrpSpPr/>
        <p:nvPr/>
      </p:nvGrpSpPr>
      <p:grpSpPr>
        <a:xfrm>
          <a:off x="0" y="0"/>
          <a:ext cx="0" cy="0"/>
          <a:chOff x="0" y="0"/>
          <a:chExt cx="0" cy="0"/>
        </a:xfrm>
      </p:grpSpPr>
      <p:pic>
        <p:nvPicPr>
          <p:cNvPr descr="Untitled.png" id="994" name="Shape 994"/>
          <p:cNvPicPr preferRelativeResize="0"/>
          <p:nvPr/>
        </p:nvPicPr>
        <p:blipFill rotWithShape="1">
          <a:blip r:embed="rId3">
            <a:alphaModFix/>
          </a:blip>
          <a:srcRect b="0" l="0" r="0" t="0"/>
          <a:stretch/>
        </p:blipFill>
        <p:spPr>
          <a:xfrm>
            <a:off x="924510" y="0"/>
            <a:ext cx="7453278"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nvSpPr>
        <p:spPr>
          <a:xfrm>
            <a:off x="265304" y="3172503"/>
            <a:ext cx="8824800" cy="1991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SELECT </a:t>
            </a:r>
            <a:r>
              <a:rPr b="0" i="0" lang="en" sz="2300" u="none" cap="none" strike="noStrike">
                <a:solidFill>
                  <a:srgbClr val="00FF00"/>
                </a:solidFill>
                <a:latin typeface="Cabin"/>
                <a:ea typeface="Cabin"/>
                <a:cs typeface="Cabin"/>
                <a:sym typeface="Cabin"/>
              </a:rPr>
              <a:t>User.name, Member.role, Course.title</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FROM </a:t>
            </a:r>
            <a:r>
              <a:rPr b="0" i="0" lang="en" sz="2300" u="none" cap="none" strike="noStrike">
                <a:solidFill>
                  <a:srgbClr val="FFFF00"/>
                </a:solidFill>
                <a:latin typeface="Cabin"/>
                <a:ea typeface="Cabin"/>
                <a:cs typeface="Cabin"/>
                <a:sym typeface="Cabin"/>
              </a:rPr>
              <a:t>User </a:t>
            </a:r>
            <a:r>
              <a:rPr b="0" i="0" lang="en" sz="2300" u="none" cap="none" strike="noStrike">
                <a:solidFill>
                  <a:srgbClr val="FF7F00"/>
                </a:solidFill>
                <a:latin typeface="Cabin"/>
                <a:ea typeface="Cabin"/>
                <a:cs typeface="Cabin"/>
                <a:sym typeface="Cabin"/>
              </a:rPr>
              <a:t>JOIN </a:t>
            </a:r>
            <a:r>
              <a:rPr b="0" i="0" lang="en" sz="2300" u="none" cap="none" strike="noStrike">
                <a:solidFill>
                  <a:srgbClr val="FFFF00"/>
                </a:solidFill>
                <a:latin typeface="Cabin"/>
                <a:ea typeface="Cabin"/>
                <a:cs typeface="Cabin"/>
                <a:sym typeface="Cabin"/>
              </a:rPr>
              <a:t>Member </a:t>
            </a:r>
            <a:r>
              <a:rPr b="0" i="0" lang="en" sz="2300" u="none" cap="none" strike="noStrike">
                <a:solidFill>
                  <a:srgbClr val="FF7F00"/>
                </a:solidFill>
                <a:latin typeface="Cabin"/>
                <a:ea typeface="Cabin"/>
                <a:cs typeface="Cabin"/>
                <a:sym typeface="Cabin"/>
              </a:rPr>
              <a:t>JOIN </a:t>
            </a:r>
            <a:r>
              <a:rPr b="0" i="0" lang="en" sz="2300" u="none" cap="none" strike="noStrike">
                <a:solidFill>
                  <a:srgbClr val="FFFF00"/>
                </a:solidFill>
                <a:latin typeface="Cabin"/>
                <a:ea typeface="Cabin"/>
                <a:cs typeface="Cabin"/>
                <a:sym typeface="Cabin"/>
              </a:rPr>
              <a:t>Course</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ON </a:t>
            </a:r>
            <a:r>
              <a:rPr b="0" i="0" lang="en" sz="2300" u="none" cap="none" strike="noStrike">
                <a:solidFill>
                  <a:srgbClr val="FF00FF"/>
                </a:solidFill>
                <a:latin typeface="Cabin"/>
                <a:ea typeface="Cabin"/>
                <a:cs typeface="Cabin"/>
                <a:sym typeface="Cabin"/>
              </a:rPr>
              <a:t>Member.user_id = User.id </a:t>
            </a:r>
            <a:r>
              <a:rPr b="0" i="0" lang="en" sz="2300" u="none" cap="none" strike="noStrike">
                <a:solidFill>
                  <a:srgbClr val="FF6600"/>
                </a:solidFill>
                <a:latin typeface="Cabin"/>
                <a:ea typeface="Cabin"/>
                <a:cs typeface="Cabin"/>
                <a:sym typeface="Cabin"/>
              </a:rPr>
              <a:t>AND </a:t>
            </a:r>
            <a:r>
              <a:rPr b="0" i="0" lang="en" sz="2300" u="none" cap="none" strike="noStrike">
                <a:solidFill>
                  <a:srgbClr val="FF00FF"/>
                </a:solidFill>
                <a:latin typeface="Cabin"/>
                <a:ea typeface="Cabin"/>
                <a:cs typeface="Cabin"/>
                <a:sym typeface="Cabin"/>
              </a:rPr>
              <a:t>Member.course_id = Course.id</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6600"/>
                </a:solidFill>
                <a:latin typeface="Cabin"/>
                <a:ea typeface="Cabin"/>
                <a:cs typeface="Cabin"/>
                <a:sym typeface="Cabin"/>
              </a:rPr>
              <a:t>ORDER BY</a:t>
            </a:r>
            <a:r>
              <a:rPr b="0" i="0" lang="en" sz="2300" u="none" cap="none" strike="noStrike">
                <a:solidFill>
                  <a:srgbClr val="FF00FF"/>
                </a:solidFill>
                <a:latin typeface="Cabin"/>
                <a:ea typeface="Cabin"/>
                <a:cs typeface="Cabin"/>
                <a:sym typeface="Cabin"/>
              </a:rPr>
              <a:t> </a:t>
            </a:r>
            <a:r>
              <a:rPr b="0" i="0" lang="en" sz="2300" u="none" cap="none" strike="noStrike">
                <a:solidFill>
                  <a:srgbClr val="00FF00"/>
                </a:solidFill>
                <a:latin typeface="Cabin"/>
                <a:ea typeface="Cabin"/>
                <a:cs typeface="Cabin"/>
                <a:sym typeface="Cabin"/>
              </a:rPr>
              <a:t>Course.title, Member.role DESC, User.name </a:t>
            </a:r>
          </a:p>
        </p:txBody>
      </p:sp>
      <p:cxnSp>
        <p:nvCxnSpPr>
          <p:cNvPr id="1000" name="Shape 1000"/>
          <p:cNvCxnSpPr/>
          <p:nvPr/>
        </p:nvCxnSpPr>
        <p:spPr>
          <a:xfrm flipH="1">
            <a:off x="2563419" y="661813"/>
            <a:ext cx="931266" cy="62240"/>
          </a:xfrm>
          <a:prstGeom prst="straightConnector1">
            <a:avLst/>
          </a:prstGeom>
          <a:noFill/>
          <a:ln cap="rnd" cmpd="sng" w="76200">
            <a:solidFill>
              <a:srgbClr val="FF00FF"/>
            </a:solidFill>
            <a:prstDash val="solid"/>
            <a:miter/>
            <a:headEnd len="med" w="med" type="stealth"/>
            <a:tailEnd len="med" w="med" type="none"/>
          </a:ln>
        </p:spPr>
      </p:cxnSp>
      <p:pic>
        <p:nvPicPr>
          <p:cNvPr descr="Untitled.png" id="1001" name="Shape 1001"/>
          <p:cNvPicPr preferRelativeResize="0"/>
          <p:nvPr/>
        </p:nvPicPr>
        <p:blipFill rotWithShape="1">
          <a:blip r:embed="rId3">
            <a:alphaModFix/>
          </a:blip>
          <a:srcRect b="0" l="0" r="0" t="0"/>
          <a:stretch/>
        </p:blipFill>
        <p:spPr>
          <a:xfrm>
            <a:off x="377431" y="209704"/>
            <a:ext cx="2185987" cy="1028700"/>
          </a:xfrm>
          <a:prstGeom prst="rect">
            <a:avLst/>
          </a:prstGeom>
          <a:noFill/>
          <a:ln>
            <a:noFill/>
          </a:ln>
        </p:spPr>
      </p:pic>
      <p:pic>
        <p:nvPicPr>
          <p:cNvPr descr="Untitled 2.png" id="1002" name="Shape 1002"/>
          <p:cNvPicPr preferRelativeResize="0"/>
          <p:nvPr/>
        </p:nvPicPr>
        <p:blipFill rotWithShape="1">
          <a:blip r:embed="rId4">
            <a:alphaModFix/>
          </a:blip>
          <a:srcRect b="0" l="0" r="0" t="0"/>
          <a:stretch/>
        </p:blipFill>
        <p:spPr>
          <a:xfrm>
            <a:off x="6915937" y="188694"/>
            <a:ext cx="1512794" cy="1028700"/>
          </a:xfrm>
          <a:prstGeom prst="rect">
            <a:avLst/>
          </a:prstGeom>
          <a:noFill/>
          <a:ln>
            <a:noFill/>
          </a:ln>
        </p:spPr>
      </p:pic>
      <p:pic>
        <p:nvPicPr>
          <p:cNvPr descr="Untitled.png" id="1003" name="Shape 1003"/>
          <p:cNvPicPr preferRelativeResize="0"/>
          <p:nvPr/>
        </p:nvPicPr>
        <p:blipFill rotWithShape="1">
          <a:blip r:embed="rId5">
            <a:alphaModFix/>
          </a:blip>
          <a:srcRect b="0" l="0" r="0" t="0"/>
          <a:stretch/>
        </p:blipFill>
        <p:spPr>
          <a:xfrm>
            <a:off x="3494685" y="223498"/>
            <a:ext cx="2171699" cy="1843087"/>
          </a:xfrm>
          <a:prstGeom prst="rect">
            <a:avLst/>
          </a:prstGeom>
          <a:noFill/>
          <a:ln>
            <a:noFill/>
          </a:ln>
        </p:spPr>
      </p:pic>
      <p:cxnSp>
        <p:nvCxnSpPr>
          <p:cNvPr id="1004" name="Shape 1004"/>
          <p:cNvCxnSpPr/>
          <p:nvPr/>
        </p:nvCxnSpPr>
        <p:spPr>
          <a:xfrm rot="10800000">
            <a:off x="5666385" y="661813"/>
            <a:ext cx="1249552" cy="0"/>
          </a:xfrm>
          <a:prstGeom prst="straightConnector1">
            <a:avLst/>
          </a:prstGeom>
          <a:noFill/>
          <a:ln cap="rnd" cmpd="sng" w="76200">
            <a:solidFill>
              <a:srgbClr val="FF00FF"/>
            </a:solidFill>
            <a:prstDash val="solid"/>
            <a:miter/>
            <a:headEnd len="med" w="med" type="stealth"/>
            <a:tailEnd len="med" w="med" type="none"/>
          </a:ln>
        </p:spPr>
      </p:cxnSp>
      <p:pic>
        <p:nvPicPr>
          <p:cNvPr descr="Untitled.png" id="1005" name="Shape 1005"/>
          <p:cNvPicPr preferRelativeResize="0"/>
          <p:nvPr/>
        </p:nvPicPr>
        <p:blipFill rotWithShape="1">
          <a:blip r:embed="rId6">
            <a:alphaModFix/>
          </a:blip>
          <a:srcRect b="0" l="0" r="0" t="0"/>
          <a:stretch/>
        </p:blipFill>
        <p:spPr>
          <a:xfrm>
            <a:off x="6573209" y="1557645"/>
            <a:ext cx="2188641" cy="241821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pic>
        <p:nvPicPr>
          <p:cNvPr descr="Untitled.png" id="1010" name="Shape 1010"/>
          <p:cNvPicPr preferRelativeResize="0"/>
          <p:nvPr/>
        </p:nvPicPr>
        <p:blipFill rotWithShape="1">
          <a:blip r:embed="rId3">
            <a:alphaModFix/>
          </a:blip>
          <a:srcRect b="0" l="0" r="0" t="0"/>
          <a:stretch/>
        </p:blipFill>
        <p:spPr>
          <a:xfrm>
            <a:off x="1400175" y="214312"/>
            <a:ext cx="6129337" cy="4848820"/>
          </a:xfrm>
          <a:prstGeom prst="rect">
            <a:avLst/>
          </a:prstGeom>
          <a:noFill/>
          <a:ln>
            <a:noFill/>
          </a:ln>
        </p:spPr>
      </p:pic>
      <p:sp>
        <p:nvSpPr>
          <p:cNvPr id="1011" name="Shape 1011"/>
          <p:cNvSpPr txBox="1"/>
          <p:nvPr/>
        </p:nvSpPr>
        <p:spPr>
          <a:xfrm>
            <a:off x="3028950" y="4586287"/>
            <a:ext cx="1604665" cy="363438"/>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accent2"/>
              </a:buClr>
              <a:buSzPct val="25000"/>
              <a:buFont typeface="Cabin"/>
              <a:buNone/>
            </a:pPr>
            <a:r>
              <a:rPr b="0" i="0" lang="en" sz="2000" u="none" cap="none" strike="noStrike">
                <a:solidFill>
                  <a:schemeClr val="accent2"/>
                </a:solidFill>
                <a:latin typeface="Cabin"/>
                <a:ea typeface="Cabin"/>
                <a:cs typeface="Cabin"/>
                <a:sym typeface="Cabin"/>
              </a:rPr>
              <a:t>www.tsugi.org</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Large Project Structure</a:t>
            </a:r>
          </a:p>
        </p:txBody>
      </p:sp>
      <p:sp>
        <p:nvSpPr>
          <p:cNvPr id="262" name="Shape 262"/>
          <p:cNvSpPr txBox="1"/>
          <p:nvPr/>
        </p:nvSpPr>
        <p:spPr>
          <a:xfrm>
            <a:off x="6307931" y="1471612"/>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 </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 Server</a:t>
            </a:r>
          </a:p>
        </p:txBody>
      </p:sp>
      <p:sp>
        <p:nvSpPr>
          <p:cNvPr id="263" name="Shape 263"/>
          <p:cNvSpPr txBox="1"/>
          <p:nvPr/>
        </p:nvSpPr>
        <p:spPr>
          <a:xfrm>
            <a:off x="2243137" y="1471612"/>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Application</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Software</a:t>
            </a:r>
          </a:p>
        </p:txBody>
      </p:sp>
      <p:sp>
        <p:nvSpPr>
          <p:cNvPr id="264" name="Shape 264"/>
          <p:cNvSpPr txBox="1"/>
          <p:nvPr/>
        </p:nvSpPr>
        <p:spPr>
          <a:xfrm>
            <a:off x="464343" y="1635918"/>
            <a:ext cx="971493" cy="907199"/>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End</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User</a:t>
            </a:r>
          </a:p>
        </p:txBody>
      </p:sp>
      <p:sp>
        <p:nvSpPr>
          <p:cNvPr id="265" name="Shape 265"/>
          <p:cNvSpPr txBox="1"/>
          <p:nvPr/>
        </p:nvSpPr>
        <p:spPr>
          <a:xfrm>
            <a:off x="2414587" y="3364706"/>
            <a:ext cx="1700156"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Developer</a:t>
            </a:r>
          </a:p>
        </p:txBody>
      </p:sp>
      <p:sp>
        <p:nvSpPr>
          <p:cNvPr id="266" name="Shape 266"/>
          <p:cNvSpPr txBox="1"/>
          <p:nvPr/>
        </p:nvSpPr>
        <p:spPr>
          <a:xfrm>
            <a:off x="4336256" y="4086225"/>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DBA</a:t>
            </a:r>
          </a:p>
        </p:txBody>
      </p:sp>
      <p:sp>
        <p:nvSpPr>
          <p:cNvPr id="267" name="Shape 267"/>
          <p:cNvSpPr txBox="1"/>
          <p:nvPr/>
        </p:nvSpPr>
        <p:spPr>
          <a:xfrm>
            <a:off x="6307931" y="3629025"/>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Tools</a:t>
            </a:r>
          </a:p>
        </p:txBody>
      </p:sp>
      <p:sp>
        <p:nvSpPr>
          <p:cNvPr id="268" name="Shape 268"/>
          <p:cNvSpPr/>
          <p:nvPr/>
        </p:nvSpPr>
        <p:spPr>
          <a:xfrm>
            <a:off x="4487864" y="1635918"/>
            <a:ext cx="1762931"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1500" u="none" cap="none" strike="noStrike">
                <a:solidFill>
                  <a:schemeClr val="lt1"/>
                </a:solidFill>
                <a:latin typeface="Cabin"/>
                <a:ea typeface="Cabin"/>
                <a:cs typeface="Cabin"/>
                <a:sym typeface="Cabin"/>
              </a:rPr>
              <a:t>SQL</a:t>
            </a:r>
          </a:p>
        </p:txBody>
      </p:sp>
      <p:sp>
        <p:nvSpPr>
          <p:cNvPr id="269" name="Shape 269"/>
          <p:cNvSpPr/>
          <p:nvPr/>
        </p:nvSpPr>
        <p:spPr>
          <a:xfrm rot="5400000">
            <a:off x="6957983" y="2607440"/>
            <a:ext cx="900111"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270" name="Shape 270"/>
          <p:cNvSpPr txBox="1"/>
          <p:nvPr/>
        </p:nvSpPr>
        <p:spPr>
          <a:xfrm>
            <a:off x="7142856" y="2993231"/>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chemeClr val="lt1"/>
                </a:solidFill>
                <a:latin typeface="Cabin"/>
                <a:ea typeface="Cabin"/>
                <a:cs typeface="Cabin"/>
                <a:sym typeface="Cabin"/>
              </a:rPr>
              <a:t>SQL</a:t>
            </a:r>
          </a:p>
        </p:txBody>
      </p:sp>
      <p:cxnSp>
        <p:nvCxnSpPr>
          <p:cNvPr id="271" name="Shape 271"/>
          <p:cNvCxnSpPr/>
          <p:nvPr/>
        </p:nvCxnSpPr>
        <p:spPr>
          <a:xfrm rot="10800000">
            <a:off x="3315592" y="2748480"/>
            <a:ext cx="0" cy="531393"/>
          </a:xfrm>
          <a:prstGeom prst="straightConnector1">
            <a:avLst/>
          </a:prstGeom>
          <a:noFill/>
          <a:ln cap="rnd" cmpd="sng" w="63500">
            <a:solidFill>
              <a:schemeClr val="lt1"/>
            </a:solidFill>
            <a:prstDash val="solid"/>
            <a:miter/>
            <a:headEnd len="med" w="med" type="stealth"/>
            <a:tailEnd len="med" w="med" type="stealth"/>
          </a:ln>
        </p:spPr>
      </p:cxnSp>
      <p:cxnSp>
        <p:nvCxnSpPr>
          <p:cNvPr id="272" name="Shape 272"/>
          <p:cNvCxnSpPr/>
          <p:nvPr/>
        </p:nvCxnSpPr>
        <p:spPr>
          <a:xfrm rot="10800000">
            <a:off x="1521653" y="2104727"/>
            <a:ext cx="631293" cy="0"/>
          </a:xfrm>
          <a:prstGeom prst="straightConnector1">
            <a:avLst/>
          </a:prstGeom>
          <a:noFill/>
          <a:ln cap="rnd" cmpd="sng" w="63500">
            <a:solidFill>
              <a:schemeClr val="lt1"/>
            </a:solidFill>
            <a:prstDash val="solid"/>
            <a:miter/>
            <a:headEnd len="med" w="med" type="stealth"/>
            <a:tailEnd len="med" w="med" type="stealth"/>
          </a:ln>
        </p:spPr>
      </p:cxnSp>
      <p:cxnSp>
        <p:nvCxnSpPr>
          <p:cNvPr id="273" name="Shape 273"/>
          <p:cNvCxnSpPr/>
          <p:nvPr/>
        </p:nvCxnSpPr>
        <p:spPr>
          <a:xfrm rot="10800000">
            <a:off x="5614973" y="4343400"/>
            <a:ext cx="630450" cy="0"/>
          </a:xfrm>
          <a:prstGeom prst="straightConnector1">
            <a:avLst/>
          </a:prstGeom>
          <a:noFill/>
          <a:ln cap="rnd" cmpd="sng" w="63500">
            <a:solidFill>
              <a:schemeClr val="lt1"/>
            </a:solidFill>
            <a:prstDash val="solid"/>
            <a:miter/>
            <a:headEnd len="med" w="med" type="stealth"/>
            <a:tailEnd len="med" w="med" type="stealth"/>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5" name="Shape 1015"/>
        <p:cNvGrpSpPr/>
        <p:nvPr/>
      </p:nvGrpSpPr>
      <p:grpSpPr>
        <a:xfrm>
          <a:off x="0" y="0"/>
          <a:ext cx="0" cy="0"/>
          <a:chOff x="0" y="0"/>
          <a:chExt cx="0" cy="0"/>
        </a:xfrm>
      </p:grpSpPr>
      <p:sp>
        <p:nvSpPr>
          <p:cNvPr id="1016" name="Shape 101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Complexity Enables Speed</a:t>
            </a:r>
          </a:p>
        </p:txBody>
      </p:sp>
      <p:sp>
        <p:nvSpPr>
          <p:cNvPr id="1017" name="Shape 1017"/>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Complexity makes speed possible and allows you to get very fast results as the data size grows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By </a:t>
            </a:r>
            <a:r>
              <a:rPr b="0" i="0" lang="en" sz="2000" u="none" cap="none" strike="noStrike">
                <a:solidFill>
                  <a:srgbClr val="00FF00"/>
                </a:solidFill>
                <a:latin typeface="Cabin"/>
                <a:ea typeface="Cabin"/>
                <a:cs typeface="Cabin"/>
                <a:sym typeface="Cabin"/>
              </a:rPr>
              <a:t>normalizing the data and linking it with integer keys</a:t>
            </a:r>
            <a:r>
              <a:rPr b="0" i="0" lang="en" sz="2000" u="none" cap="none" strike="noStrike">
                <a:solidFill>
                  <a:schemeClr val="lt1"/>
                </a:solidFill>
                <a:latin typeface="Cabin"/>
                <a:ea typeface="Cabin"/>
                <a:cs typeface="Cabin"/>
                <a:sym typeface="Cabin"/>
              </a:rPr>
              <a:t>, the overall </a:t>
            </a:r>
            <a:r>
              <a:rPr b="0" i="0" lang="en" sz="2000" u="none" cap="none" strike="noStrike">
                <a:solidFill>
                  <a:srgbClr val="00FF00"/>
                </a:solidFill>
                <a:latin typeface="Cabin"/>
                <a:ea typeface="Cabin"/>
                <a:cs typeface="Cabin"/>
                <a:sym typeface="Cabin"/>
              </a:rPr>
              <a:t>amount of data</a:t>
            </a:r>
            <a:r>
              <a:rPr b="0" i="0" lang="en" sz="2000" u="none" cap="none" strike="noStrike">
                <a:solidFill>
                  <a:schemeClr val="lt1"/>
                </a:solidFill>
                <a:latin typeface="Cabin"/>
                <a:ea typeface="Cabin"/>
                <a:cs typeface="Cabin"/>
                <a:sym typeface="Cabin"/>
              </a:rPr>
              <a:t> which the relational database must </a:t>
            </a:r>
            <a:r>
              <a:rPr b="0" i="1" lang="en" sz="2000" u="none" cap="none" strike="noStrike">
                <a:solidFill>
                  <a:srgbClr val="00FF00"/>
                </a:solidFill>
                <a:latin typeface="Cabin"/>
                <a:ea typeface="Cabin"/>
                <a:cs typeface="Cabin"/>
                <a:sym typeface="Cabin"/>
              </a:rPr>
              <a:t>scan</a:t>
            </a:r>
            <a:r>
              <a:rPr b="0" i="0" lang="en" sz="2000" u="none" cap="none" strike="noStrike">
                <a:solidFill>
                  <a:schemeClr val="lt1"/>
                </a:solidFill>
                <a:latin typeface="Cabin"/>
                <a:ea typeface="Cabin"/>
                <a:cs typeface="Cabin"/>
                <a:sym typeface="Cabin"/>
              </a:rPr>
              <a:t> is far lower than if the data were simply flattened out</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It might seem like a </a:t>
            </a:r>
            <a:r>
              <a:rPr b="0" i="0" lang="en" sz="2000" u="none" cap="none" strike="noStrike">
                <a:solidFill>
                  <a:srgbClr val="FF00FF"/>
                </a:solidFill>
                <a:latin typeface="Cabin"/>
                <a:ea typeface="Cabin"/>
                <a:cs typeface="Cabin"/>
                <a:sym typeface="Cabin"/>
              </a:rPr>
              <a:t>tradeoff</a:t>
            </a:r>
            <a:r>
              <a:rPr b="0" i="0" lang="en" sz="2000" u="none" cap="none" strike="noStrike">
                <a:solidFill>
                  <a:schemeClr val="lt1"/>
                </a:solidFill>
                <a:latin typeface="Cabin"/>
                <a:ea typeface="Cabin"/>
                <a:cs typeface="Cabin"/>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1" name="Shape 1021"/>
        <p:cNvGrpSpPr/>
        <p:nvPr/>
      </p:nvGrpSpPr>
      <p:grpSpPr>
        <a:xfrm>
          <a:off x="0" y="0"/>
          <a:ext cx="0" cy="0"/>
          <a:chOff x="0" y="0"/>
          <a:chExt cx="0" cy="0"/>
        </a:xfrm>
      </p:grpSpPr>
      <p:sp>
        <p:nvSpPr>
          <p:cNvPr id="1022" name="Shape 102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Additional SQL Topics</a:t>
            </a:r>
          </a:p>
        </p:txBody>
      </p:sp>
      <p:sp>
        <p:nvSpPr>
          <p:cNvPr id="1023" name="Shape 1023"/>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Indexes</a:t>
            </a:r>
            <a:r>
              <a:rPr b="0" i="0" lang="en" sz="2000" u="none" cap="none" strike="noStrike">
                <a:solidFill>
                  <a:schemeClr val="lt1"/>
                </a:solidFill>
                <a:latin typeface="Cabin"/>
                <a:ea typeface="Cabin"/>
                <a:cs typeface="Cabin"/>
                <a:sym typeface="Cabin"/>
              </a:rPr>
              <a:t> improve access performance for things like string fields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Constraints</a:t>
            </a:r>
            <a:r>
              <a:rPr b="0" i="0" lang="en" sz="2000" u="none" cap="none" strike="noStrike">
                <a:solidFill>
                  <a:schemeClr val="lt1"/>
                </a:solidFill>
                <a:latin typeface="Cabin"/>
                <a:ea typeface="Cabin"/>
                <a:cs typeface="Cabin"/>
                <a:sym typeface="Cabin"/>
              </a:rPr>
              <a:t> on data - (cannot be NULL, etc..)</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Transactions</a:t>
            </a:r>
            <a:r>
              <a:rPr b="0" i="0" lang="en" sz="2000" u="none" cap="none" strike="noStrike">
                <a:solidFill>
                  <a:schemeClr val="lt1"/>
                </a:solidFill>
                <a:latin typeface="Cabin"/>
                <a:ea typeface="Cabin"/>
                <a:cs typeface="Cabin"/>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7" name="Shape 1027"/>
        <p:cNvGrpSpPr/>
        <p:nvPr/>
      </p:nvGrpSpPr>
      <p:grpSpPr>
        <a:xfrm>
          <a:off x="0" y="0"/>
          <a:ext cx="0" cy="0"/>
          <a:chOff x="0" y="0"/>
          <a:chExt cx="0" cy="0"/>
        </a:xfrm>
      </p:grpSpPr>
      <p:sp>
        <p:nvSpPr>
          <p:cNvPr id="1028" name="Shape 102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Summary</a:t>
            </a:r>
          </a:p>
        </p:txBody>
      </p:sp>
      <p:sp>
        <p:nvSpPr>
          <p:cNvPr id="1029" name="Shape 102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Relational databases allow us to </a:t>
            </a:r>
            <a:r>
              <a:rPr b="0" i="0" lang="en" sz="2000" u="none" cap="none" strike="noStrike">
                <a:solidFill>
                  <a:srgbClr val="00FF00"/>
                </a:solidFill>
                <a:latin typeface="Cabin"/>
                <a:ea typeface="Cabin"/>
                <a:cs typeface="Cabin"/>
                <a:sym typeface="Cabin"/>
              </a:rPr>
              <a:t>scale</a:t>
            </a:r>
            <a:r>
              <a:rPr b="0" i="0" lang="en" sz="2000" u="none" cap="none" strike="noStrike">
                <a:solidFill>
                  <a:schemeClr val="lt1"/>
                </a:solidFill>
                <a:latin typeface="Cabin"/>
                <a:ea typeface="Cabin"/>
                <a:cs typeface="Cabin"/>
                <a:sym typeface="Cabin"/>
              </a:rPr>
              <a:t> to very large amounts of data</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key is to have </a:t>
            </a:r>
            <a:r>
              <a:rPr b="0" i="0" lang="en" sz="2000" u="none" cap="none" strike="noStrike">
                <a:solidFill>
                  <a:srgbClr val="FF00FF"/>
                </a:solidFill>
                <a:latin typeface="Cabin"/>
                <a:ea typeface="Cabin"/>
                <a:cs typeface="Cabin"/>
                <a:sym typeface="Cabin"/>
              </a:rPr>
              <a:t>one copy of any data </a:t>
            </a:r>
            <a:r>
              <a:rPr b="0" i="0" lang="en" sz="2000" u="none" cap="none" strike="noStrike">
                <a:solidFill>
                  <a:schemeClr val="lt1"/>
                </a:solidFill>
                <a:latin typeface="Cabin"/>
                <a:ea typeface="Cabin"/>
                <a:cs typeface="Cabin"/>
                <a:sym typeface="Cabin"/>
              </a:rPr>
              <a:t>element and use relations and joins to link the data to multiple places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This greatly </a:t>
            </a:r>
            <a:r>
              <a:rPr b="0" i="0" lang="en" sz="2000" u="none" cap="none" strike="noStrike">
                <a:solidFill>
                  <a:srgbClr val="FF7F00"/>
                </a:solidFill>
                <a:latin typeface="Cabin"/>
                <a:ea typeface="Cabin"/>
                <a:cs typeface="Cabin"/>
                <a:sym typeface="Cabin"/>
              </a:rPr>
              <a:t>reduces the amount of data which much be scanned</a:t>
            </a:r>
            <a:r>
              <a:rPr b="0" i="0" lang="en" sz="2000" u="none" cap="none" strike="noStrike">
                <a:solidFill>
                  <a:schemeClr val="lt1"/>
                </a:solidFill>
                <a:latin typeface="Cabin"/>
                <a:ea typeface="Cabin"/>
                <a:cs typeface="Cabin"/>
                <a:sym typeface="Cabin"/>
              </a:rPr>
              <a:t> when doing complex operations across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and SQL design is a bit of an </a:t>
            </a:r>
            <a:r>
              <a:rPr b="0" i="0" lang="en" sz="2000" u="none" cap="none" strike="noStrike">
                <a:solidFill>
                  <a:srgbClr val="FFFF00"/>
                </a:solidFill>
                <a:latin typeface="Cabin"/>
                <a:ea typeface="Cabin"/>
                <a:cs typeface="Cabin"/>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3" name="Shape 1033"/>
        <p:cNvGrpSpPr/>
        <p:nvPr/>
      </p:nvGrpSpPr>
      <p:grpSpPr>
        <a:xfrm>
          <a:off x="0" y="0"/>
          <a:ext cx="0" cy="0"/>
          <a:chOff x="0" y="0"/>
          <a:chExt cx="0" cy="0"/>
        </a:xfrm>
      </p:grpSpPr>
      <p:sp>
        <p:nvSpPr>
          <p:cNvPr id="1034" name="Shape 1034"/>
          <p:cNvSpPr txBox="1"/>
          <p:nvPr>
            <p:ph type="title"/>
          </p:nvPr>
        </p:nvSpPr>
        <p:spPr>
          <a:xfrm>
            <a:off x="650081" y="135731"/>
            <a:ext cx="7836750" cy="456468"/>
          </a:xfrm>
          <a:prstGeom prst="rect">
            <a:avLst/>
          </a:prstGeom>
          <a:noFill/>
          <a:ln>
            <a:noFill/>
          </a:ln>
        </p:spPr>
        <p:txBody>
          <a:bodyPr anchorCtr="0" anchor="ctr" bIns="51425" lIns="51425" rIns="51425" tIns="51425">
            <a:noAutofit/>
          </a:bodyPr>
          <a:lstStyle/>
          <a:p>
            <a:pPr indent="0" lvl="0" marL="0" marR="0" rtl="0" algn="ctr">
              <a:lnSpc>
                <a:spcPct val="100000"/>
              </a:lnSpc>
              <a:spcBef>
                <a:spcPts val="0"/>
              </a:spcBef>
              <a:spcAft>
                <a:spcPts val="0"/>
              </a:spcAft>
              <a:buClr>
                <a:srgbClr val="00FF00"/>
              </a:buClr>
              <a:buSzPct val="25000"/>
              <a:buFont typeface="Arial"/>
              <a:buNone/>
            </a:pPr>
            <a:r>
              <a:rPr b="0" i="0" lang="en" sz="2000" u="none" cap="none" strike="noStrike">
                <a:solidFill>
                  <a:srgbClr val="FFFF00"/>
                </a:solidFill>
                <a:latin typeface="Arial"/>
                <a:ea typeface="Arial"/>
                <a:cs typeface="Arial"/>
                <a:sym typeface="Arial"/>
              </a:rPr>
              <a:t>Acknowledgements / Contributions</a:t>
            </a:r>
          </a:p>
        </p:txBody>
      </p:sp>
      <p:sp>
        <p:nvSpPr>
          <p:cNvPr id="1035" name="Shape 1035"/>
          <p:cNvSpPr txBox="1"/>
          <p:nvPr/>
        </p:nvSpPr>
        <p:spPr>
          <a:xfrm>
            <a:off x="678431" y="777220"/>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Thes slide are Copyright 2010-  Charles R. Severance (</a:t>
            </a:r>
            <a:r>
              <a:rPr b="0" i="0" lang="en" sz="1000" u="sng" cap="none" strike="noStrike">
                <a:solidFill>
                  <a:srgbClr val="FFFF00"/>
                </a:solidFill>
                <a:latin typeface="Arial"/>
                <a:ea typeface="Arial"/>
                <a:cs typeface="Arial"/>
                <a:sym typeface="Arial"/>
                <a:hlinkClick r:id="rId3"/>
              </a:rPr>
              <a:t>www.dr-chuck.com</a:t>
            </a:r>
            <a:r>
              <a:rPr b="0" i="0" lang="en" sz="1000" u="none" cap="none" strike="noStrike">
                <a:solidFill>
                  <a:srgbClr val="FFFFFF"/>
                </a:solidFill>
                <a:latin typeface="Arial"/>
                <a:ea typeface="Arial"/>
                <a:cs typeface="Arial"/>
                <a:sym typeface="Arial"/>
              </a:rPr>
              <a:t>) of the University of Michigan School of Information and </a:t>
            </a:r>
            <a:r>
              <a:rPr b="0" i="0" lang="en" sz="1000" u="sng" cap="none" strike="noStrike">
                <a:solidFill>
                  <a:srgbClr val="FFFF00"/>
                </a:solidFill>
                <a:latin typeface="Arial"/>
                <a:ea typeface="Arial"/>
                <a:cs typeface="Arial"/>
                <a:sym typeface="Arial"/>
                <a:hlinkClick r:id="rId4"/>
              </a:rPr>
              <a:t>open.umich.edu</a:t>
            </a:r>
            <a:r>
              <a:rPr b="0" i="0" lang="en" sz="1000" u="none" cap="none" strike="noStrike">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Initial Development: Charles Severance, University of Michigan School of Information</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b="0" l="0" r="0" t="0"/>
          <a:stretch/>
        </p:blipFill>
        <p:spPr>
          <a:xfrm>
            <a:off x="246318" y="75740"/>
            <a:ext cx="576449" cy="576449"/>
          </a:xfrm>
          <a:prstGeom prst="rect">
            <a:avLst/>
          </a:prstGeom>
          <a:noFill/>
          <a:ln>
            <a:noFill/>
          </a:ln>
        </p:spPr>
      </p:pic>
      <p:pic>
        <p:nvPicPr>
          <p:cNvPr id="1037" name="Shape 1037"/>
          <p:cNvPicPr preferRelativeResize="0"/>
          <p:nvPr/>
        </p:nvPicPr>
        <p:blipFill rotWithShape="1">
          <a:blip r:embed="rId6">
            <a:alphaModFix/>
          </a:blip>
          <a:srcRect b="0" l="0" r="0" t="0"/>
          <a:stretch/>
        </p:blipFill>
        <p:spPr>
          <a:xfrm>
            <a:off x="7817449" y="175978"/>
            <a:ext cx="1107336" cy="375974"/>
          </a:xfrm>
          <a:prstGeom prst="rect">
            <a:avLst/>
          </a:prstGeom>
          <a:noFill/>
          <a:ln>
            <a:noFill/>
          </a:ln>
        </p:spPr>
      </p:pic>
      <p:sp>
        <p:nvSpPr>
          <p:cNvPr id="1038" name="Shape 1038"/>
          <p:cNvSpPr txBox="1"/>
          <p:nvPr/>
        </p:nvSpPr>
        <p:spPr>
          <a:xfrm>
            <a:off x="4896225" y="850612"/>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xmlns:r="http://schemas.openxmlformats.org/officeDocument/2006/relationships"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